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1" name="Shape 161"/>
          <p:cNvSpPr/>
          <p:nvPr>
            <p:ph type="sldImg"/>
          </p:nvPr>
        </p:nvSpPr>
        <p:spPr>
          <a:xfrm>
            <a:off x="1143000" y="685800"/>
            <a:ext cx="4572000" cy="3429000"/>
          </a:xfrm>
          <a:prstGeom prst="rect">
            <a:avLst/>
          </a:prstGeom>
        </p:spPr>
        <p:txBody>
          <a:bodyPr/>
          <a:lstStyle/>
          <a:p>
            <a:pPr/>
          </a:p>
        </p:txBody>
      </p:sp>
      <p:sp>
        <p:nvSpPr>
          <p:cNvPr id="162" name="Shape 16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5" name="Title Text"/>
          <p:cNvSpPr txBox="1"/>
          <p:nvPr>
            <p:ph type="title"/>
          </p:nvPr>
        </p:nvSpPr>
        <p:spPr>
          <a:prstGeom prst="rect">
            <a:avLst/>
          </a:prstGeom>
        </p:spPr>
        <p:txBody>
          <a:bodyPr/>
          <a:lstStyle/>
          <a:p>
            <a:pPr/>
            <a:r>
              <a:t>Title Text</a:t>
            </a:r>
          </a:p>
        </p:txBody>
      </p:sp>
      <p:sp>
        <p:nvSpPr>
          <p:cNvPr id="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124" name="Title Text"/>
          <p:cNvSpPr txBox="1"/>
          <p:nvPr>
            <p:ph type="title"/>
          </p:nvPr>
        </p:nvSpPr>
        <p:spPr>
          <a:xfrm>
            <a:off x="609603" y="273050"/>
            <a:ext cx="4011084" cy="1162051"/>
          </a:xfrm>
          <a:prstGeom prst="rect">
            <a:avLst/>
          </a:prstGeom>
        </p:spPr>
        <p:txBody>
          <a:bodyPr anchor="b"/>
          <a:lstStyle>
            <a:lvl1pPr algn="l">
              <a:defRPr b="1" sz="2000">
                <a:solidFill>
                  <a:srgbClr val="000000"/>
                </a:solidFill>
              </a:defRPr>
            </a:lvl1pPr>
          </a:lstStyle>
          <a:p>
            <a:pPr/>
            <a:r>
              <a:t>Title Text</a:t>
            </a:r>
          </a:p>
        </p:txBody>
      </p:sp>
      <p:sp>
        <p:nvSpPr>
          <p:cNvPr id="125" name="Body Level One…"/>
          <p:cNvSpPr txBox="1"/>
          <p:nvPr>
            <p:ph type="body" idx="1"/>
          </p:nvPr>
        </p:nvSpPr>
        <p:spPr>
          <a:xfrm>
            <a:off x="4766733" y="273053"/>
            <a:ext cx="6815667" cy="5853113"/>
          </a:xfrm>
          <a:prstGeom prst="rect">
            <a:avLst/>
          </a:prstGeom>
        </p:spPr>
        <p:txBody>
          <a:bodyPr lIns="45699" tIns="45699" rIns="45699" bIns="45699">
            <a:normAutofit fontScale="100000" lnSpcReduction="0"/>
          </a:bodyPr>
          <a:lstStyle>
            <a:lvl1pPr marL="457200" indent="-431800">
              <a:spcBef>
                <a:spcPts val="600"/>
              </a:spcBef>
              <a:buClr>
                <a:srgbClr val="000000"/>
              </a:buClr>
              <a:buSzPts val="3200"/>
              <a:buFont typeface="Arial"/>
              <a:buChar char="•"/>
              <a:defRPr sz="3200">
                <a:latin typeface="Calibri"/>
                <a:ea typeface="Calibri"/>
                <a:cs typeface="Calibri"/>
                <a:sym typeface="Calibri"/>
              </a:defRPr>
            </a:lvl1pPr>
            <a:lvl2pPr marL="972457" indent="-464457">
              <a:spcBef>
                <a:spcPts val="600"/>
              </a:spcBef>
              <a:buClr>
                <a:srgbClr val="000000"/>
              </a:buClr>
              <a:buSzPts val="3200"/>
              <a:buFont typeface="Arial"/>
              <a:buChar char="–"/>
              <a:defRPr sz="3200">
                <a:latin typeface="Calibri"/>
                <a:ea typeface="Calibri"/>
                <a:cs typeface="Calibri"/>
                <a:sym typeface="Calibri"/>
              </a:defRPr>
            </a:lvl2pPr>
            <a:lvl3pPr marL="1498600" indent="-508000">
              <a:spcBef>
                <a:spcPts val="600"/>
              </a:spcBef>
              <a:buClr>
                <a:srgbClr val="000000"/>
              </a:buClr>
              <a:buSzPts val="3200"/>
              <a:buFont typeface="Arial"/>
              <a:buChar char="•"/>
              <a:defRPr sz="3200">
                <a:latin typeface="Calibri"/>
                <a:ea typeface="Calibri"/>
                <a:cs typeface="Calibri"/>
                <a:sym typeface="Calibri"/>
              </a:defRPr>
            </a:lvl3pPr>
            <a:lvl4pPr marL="2042160" indent="-568960">
              <a:spcBef>
                <a:spcPts val="600"/>
              </a:spcBef>
              <a:buClr>
                <a:srgbClr val="000000"/>
              </a:buClr>
              <a:buSzPts val="3200"/>
              <a:buFont typeface="Arial"/>
              <a:buChar char="–"/>
              <a:defRPr sz="3200">
                <a:latin typeface="Calibri"/>
                <a:ea typeface="Calibri"/>
                <a:cs typeface="Calibri"/>
                <a:sym typeface="Calibri"/>
              </a:defRPr>
            </a:lvl4pPr>
            <a:lvl5pPr marL="2499360" indent="-568960">
              <a:spcBef>
                <a:spcPts val="600"/>
              </a:spcBef>
              <a:buClr>
                <a:srgbClr val="000000"/>
              </a:buClr>
              <a:buSzPts val="3200"/>
              <a:buFont typeface="Arial"/>
              <a:buChar char="»"/>
              <a:defRPr sz="32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26" name="Google Shape;81;p10"/>
          <p:cNvSpPr txBox="1"/>
          <p:nvPr>
            <p:ph type="body" sz="half" idx="21"/>
          </p:nvPr>
        </p:nvSpPr>
        <p:spPr>
          <a:xfrm>
            <a:off x="609602" y="1435103"/>
            <a:ext cx="4011085" cy="4691063"/>
          </a:xfrm>
          <a:prstGeom prst="rect">
            <a:avLst/>
          </a:prstGeom>
        </p:spPr>
        <p:txBody>
          <a:bodyPr lIns="45699" tIns="45699" rIns="45699" bIns="45699">
            <a:normAutofit fontScale="100000" lnSpcReduction="0"/>
          </a:bodyPr>
          <a:lstStyle/>
          <a:p>
            <a:pPr marL="228600">
              <a:spcBef>
                <a:spcPts val="200"/>
              </a:spcBef>
              <a:defRPr>
                <a:latin typeface="Calibri"/>
                <a:ea typeface="Calibri"/>
                <a:cs typeface="Calibri"/>
                <a:sym typeface="Calibri"/>
              </a:defRPr>
            </a:pPr>
          </a:p>
        </p:txBody>
      </p:sp>
      <p:sp>
        <p:nvSpPr>
          <p:cNvPr id="127" name="Slide Number"/>
          <p:cNvSpPr txBox="1"/>
          <p:nvPr>
            <p:ph type="sldNum" sz="quarter" idx="2"/>
          </p:nvPr>
        </p:nvSpPr>
        <p:spPr>
          <a:xfrm>
            <a:off x="11323816" y="6414783"/>
            <a:ext cx="258585" cy="24826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134" name="Title Text"/>
          <p:cNvSpPr txBox="1"/>
          <p:nvPr>
            <p:ph type="title"/>
          </p:nvPr>
        </p:nvSpPr>
        <p:spPr>
          <a:xfrm>
            <a:off x="2389716" y="4800600"/>
            <a:ext cx="7315201" cy="566738"/>
          </a:xfrm>
          <a:prstGeom prst="rect">
            <a:avLst/>
          </a:prstGeom>
        </p:spPr>
        <p:txBody>
          <a:bodyPr anchor="b"/>
          <a:lstStyle>
            <a:lvl1pPr algn="l">
              <a:defRPr b="1" sz="2000">
                <a:solidFill>
                  <a:srgbClr val="000000"/>
                </a:solidFill>
              </a:defRPr>
            </a:lvl1pPr>
          </a:lstStyle>
          <a:p>
            <a:pPr/>
            <a:r>
              <a:t>Title Text</a:t>
            </a:r>
          </a:p>
        </p:txBody>
      </p:sp>
      <p:sp>
        <p:nvSpPr>
          <p:cNvPr id="135" name="Google Shape;87;p11"/>
          <p:cNvSpPr/>
          <p:nvPr>
            <p:ph type="pic" sz="half" idx="21"/>
          </p:nvPr>
        </p:nvSpPr>
        <p:spPr>
          <a:xfrm>
            <a:off x="2389716" y="612775"/>
            <a:ext cx="7315201" cy="4114800"/>
          </a:xfrm>
          <a:prstGeom prst="rect">
            <a:avLst/>
          </a:prstGeom>
        </p:spPr>
        <p:txBody>
          <a:bodyPr lIns="91439" rIns="91439"/>
          <a:lstStyle/>
          <a:p>
            <a:pPr/>
          </a:p>
        </p:txBody>
      </p:sp>
      <p:sp>
        <p:nvSpPr>
          <p:cNvPr id="136" name="Body Level One…"/>
          <p:cNvSpPr txBox="1"/>
          <p:nvPr>
            <p:ph type="body" sz="quarter" idx="1"/>
          </p:nvPr>
        </p:nvSpPr>
        <p:spPr>
          <a:xfrm>
            <a:off x="2389716" y="5367337"/>
            <a:ext cx="7315201" cy="804863"/>
          </a:xfrm>
          <a:prstGeom prst="rect">
            <a:avLst/>
          </a:prstGeom>
        </p:spPr>
        <p:txBody>
          <a:bodyPr lIns="45699" tIns="45699" rIns="45699" bIns="45699">
            <a:normAutofit fontScale="100000" lnSpcReduction="0"/>
          </a:bodyPr>
          <a:lstStyle>
            <a:lvl1pPr marL="228600">
              <a:spcBef>
                <a:spcPts val="200"/>
              </a:spcBef>
              <a:defRPr>
                <a:latin typeface="Calibri"/>
                <a:ea typeface="Calibri"/>
                <a:cs typeface="Calibri"/>
                <a:sym typeface="Calibri"/>
              </a:defRPr>
            </a:lvl1pPr>
            <a:lvl2pPr marL="228600" indent="457200">
              <a:spcBef>
                <a:spcPts val="200"/>
              </a:spcBef>
              <a:defRPr>
                <a:latin typeface="Calibri"/>
                <a:ea typeface="Calibri"/>
                <a:cs typeface="Calibri"/>
                <a:sym typeface="Calibri"/>
              </a:defRPr>
            </a:lvl2pPr>
            <a:lvl3pPr marL="228600" indent="914400">
              <a:spcBef>
                <a:spcPts val="200"/>
              </a:spcBef>
              <a:defRPr>
                <a:latin typeface="Calibri"/>
                <a:ea typeface="Calibri"/>
                <a:cs typeface="Calibri"/>
                <a:sym typeface="Calibri"/>
              </a:defRPr>
            </a:lvl3pPr>
            <a:lvl4pPr marL="228600" indent="1371600">
              <a:spcBef>
                <a:spcPts val="200"/>
              </a:spcBef>
              <a:defRPr>
                <a:latin typeface="Calibri"/>
                <a:ea typeface="Calibri"/>
                <a:cs typeface="Calibri"/>
                <a:sym typeface="Calibri"/>
              </a:defRPr>
            </a:lvl4pPr>
            <a:lvl5pPr marL="228600" indent="1828800">
              <a:spcBef>
                <a:spcPts val="200"/>
              </a:spcBef>
              <a:defRPr>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xfrm>
            <a:off x="11323816" y="6414783"/>
            <a:ext cx="258585" cy="24826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Vertical Text">
    <p:spTree>
      <p:nvGrpSpPr>
        <p:cNvPr id="1" name=""/>
        <p:cNvGrpSpPr/>
        <p:nvPr/>
      </p:nvGrpSpPr>
      <p:grpSpPr>
        <a:xfrm>
          <a:off x="0" y="0"/>
          <a:ext cx="0" cy="0"/>
          <a:chOff x="0" y="0"/>
          <a:chExt cx="0" cy="0"/>
        </a:xfrm>
      </p:grpSpPr>
      <p:sp>
        <p:nvSpPr>
          <p:cNvPr id="144" name="Title Text"/>
          <p:cNvSpPr txBox="1"/>
          <p:nvPr>
            <p:ph type="title"/>
          </p:nvPr>
        </p:nvSpPr>
        <p:spPr>
          <a:xfrm>
            <a:off x="518340" y="951501"/>
            <a:ext cx="10972801" cy="767277"/>
          </a:xfrm>
          <a:prstGeom prst="rect">
            <a:avLst/>
          </a:prstGeom>
        </p:spPr>
        <p:txBody>
          <a:bodyPr/>
          <a:lstStyle>
            <a:lvl1pPr>
              <a:defRPr sz="3200">
                <a:solidFill>
                  <a:srgbClr val="000000"/>
                </a:solidFill>
              </a:defRPr>
            </a:lvl1pPr>
          </a:lstStyle>
          <a:p>
            <a:pPr/>
            <a:r>
              <a:t>Title Text</a:t>
            </a:r>
          </a:p>
        </p:txBody>
      </p:sp>
      <p:sp>
        <p:nvSpPr>
          <p:cNvPr id="145" name="Body Level One…"/>
          <p:cNvSpPr txBox="1"/>
          <p:nvPr>
            <p:ph type="body" sz="half" idx="1"/>
          </p:nvPr>
        </p:nvSpPr>
        <p:spPr>
          <a:xfrm rot="5400000">
            <a:off x="5040429" y="-1834346"/>
            <a:ext cx="2111144" cy="10972801"/>
          </a:xfrm>
          <a:prstGeom prst="rect">
            <a:avLst/>
          </a:prstGeom>
        </p:spPr>
        <p:txBody>
          <a:bodyPr lIns="45699" tIns="45699" rIns="45699" bIns="45699">
            <a:normAutofit fontScale="100000" lnSpcReduction="0"/>
          </a:bodyPr>
          <a:lstStyle>
            <a:lvl1pPr marL="457200" indent="-431800">
              <a:spcBef>
                <a:spcPts val="600"/>
              </a:spcBef>
              <a:buClr>
                <a:srgbClr val="000000"/>
              </a:buClr>
              <a:buSzPts val="3200"/>
              <a:buFont typeface="Arial"/>
              <a:buChar char="•"/>
              <a:defRPr sz="3200">
                <a:latin typeface="Calibri"/>
                <a:ea typeface="Calibri"/>
                <a:cs typeface="Calibri"/>
                <a:sym typeface="Calibri"/>
              </a:defRPr>
            </a:lvl1pPr>
            <a:lvl2pPr marL="972457" indent="-464457">
              <a:spcBef>
                <a:spcPts val="600"/>
              </a:spcBef>
              <a:buClr>
                <a:srgbClr val="000000"/>
              </a:buClr>
              <a:buSzPts val="3200"/>
              <a:buFont typeface="Arial"/>
              <a:buChar char="–"/>
              <a:defRPr sz="3200">
                <a:latin typeface="Calibri"/>
                <a:ea typeface="Calibri"/>
                <a:cs typeface="Calibri"/>
                <a:sym typeface="Calibri"/>
              </a:defRPr>
            </a:lvl2pPr>
            <a:lvl3pPr marL="1498600" indent="-508000">
              <a:spcBef>
                <a:spcPts val="600"/>
              </a:spcBef>
              <a:buClr>
                <a:srgbClr val="000000"/>
              </a:buClr>
              <a:buSzPts val="3200"/>
              <a:buFont typeface="Arial"/>
              <a:buChar char="•"/>
              <a:defRPr sz="3200">
                <a:latin typeface="Calibri"/>
                <a:ea typeface="Calibri"/>
                <a:cs typeface="Calibri"/>
                <a:sym typeface="Calibri"/>
              </a:defRPr>
            </a:lvl3pPr>
            <a:lvl4pPr marL="2042160" indent="-568960">
              <a:spcBef>
                <a:spcPts val="600"/>
              </a:spcBef>
              <a:buClr>
                <a:srgbClr val="000000"/>
              </a:buClr>
              <a:buSzPts val="3200"/>
              <a:buFont typeface="Arial"/>
              <a:buChar char="–"/>
              <a:defRPr sz="3200">
                <a:latin typeface="Calibri"/>
                <a:ea typeface="Calibri"/>
                <a:cs typeface="Calibri"/>
                <a:sym typeface="Calibri"/>
              </a:defRPr>
            </a:lvl4pPr>
            <a:lvl5pPr marL="2499360" indent="-568960">
              <a:spcBef>
                <a:spcPts val="600"/>
              </a:spcBef>
              <a:buClr>
                <a:srgbClr val="000000"/>
              </a:buClr>
              <a:buSzPts val="3200"/>
              <a:buFont typeface="Arial"/>
              <a:buChar char="»"/>
              <a:defRPr sz="32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46" name="Slide Number"/>
          <p:cNvSpPr txBox="1"/>
          <p:nvPr>
            <p:ph type="sldNum" sz="quarter" idx="2"/>
          </p:nvPr>
        </p:nvSpPr>
        <p:spPr>
          <a:xfrm>
            <a:off x="11323816" y="6414783"/>
            <a:ext cx="258585" cy="24826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ertical Title and Text">
    <p:spTree>
      <p:nvGrpSpPr>
        <p:cNvPr id="1" name=""/>
        <p:cNvGrpSpPr/>
        <p:nvPr/>
      </p:nvGrpSpPr>
      <p:grpSpPr>
        <a:xfrm>
          <a:off x="0" y="0"/>
          <a:ext cx="0" cy="0"/>
          <a:chOff x="0" y="0"/>
          <a:chExt cx="0" cy="0"/>
        </a:xfrm>
      </p:grpSpPr>
      <p:sp>
        <p:nvSpPr>
          <p:cNvPr id="153" name="Title Text"/>
          <p:cNvSpPr txBox="1"/>
          <p:nvPr>
            <p:ph type="title"/>
          </p:nvPr>
        </p:nvSpPr>
        <p:spPr>
          <a:xfrm rot="5400000">
            <a:off x="7285036" y="1828804"/>
            <a:ext cx="5851526" cy="2743201"/>
          </a:xfrm>
          <a:prstGeom prst="rect">
            <a:avLst/>
          </a:prstGeom>
        </p:spPr>
        <p:txBody>
          <a:bodyPr/>
          <a:lstStyle>
            <a:lvl1pPr>
              <a:defRPr sz="3200">
                <a:solidFill>
                  <a:srgbClr val="000000"/>
                </a:solidFill>
              </a:defRPr>
            </a:lvl1pPr>
          </a:lstStyle>
          <a:p>
            <a:pPr/>
            <a:r>
              <a:t>Title Text</a:t>
            </a:r>
          </a:p>
        </p:txBody>
      </p:sp>
      <p:sp>
        <p:nvSpPr>
          <p:cNvPr id="154" name="Body Level One…"/>
          <p:cNvSpPr txBox="1"/>
          <p:nvPr>
            <p:ph type="body" idx="1"/>
          </p:nvPr>
        </p:nvSpPr>
        <p:spPr>
          <a:xfrm rot="5400000">
            <a:off x="1697036" y="-812797"/>
            <a:ext cx="5851526" cy="8026401"/>
          </a:xfrm>
          <a:prstGeom prst="rect">
            <a:avLst/>
          </a:prstGeom>
        </p:spPr>
        <p:txBody>
          <a:bodyPr lIns="45699" tIns="45699" rIns="45699" bIns="45699">
            <a:normAutofit fontScale="100000" lnSpcReduction="0"/>
          </a:bodyPr>
          <a:lstStyle>
            <a:lvl1pPr marL="457200" indent="-431800">
              <a:spcBef>
                <a:spcPts val="600"/>
              </a:spcBef>
              <a:buClr>
                <a:srgbClr val="000000"/>
              </a:buClr>
              <a:buSzPts val="3200"/>
              <a:buFont typeface="Arial"/>
              <a:buChar char="•"/>
              <a:defRPr sz="3200">
                <a:latin typeface="Calibri"/>
                <a:ea typeface="Calibri"/>
                <a:cs typeface="Calibri"/>
                <a:sym typeface="Calibri"/>
              </a:defRPr>
            </a:lvl1pPr>
            <a:lvl2pPr marL="972457" indent="-464457">
              <a:spcBef>
                <a:spcPts val="600"/>
              </a:spcBef>
              <a:buClr>
                <a:srgbClr val="000000"/>
              </a:buClr>
              <a:buSzPts val="3200"/>
              <a:buFont typeface="Arial"/>
              <a:buChar char="–"/>
              <a:defRPr sz="3200">
                <a:latin typeface="Calibri"/>
                <a:ea typeface="Calibri"/>
                <a:cs typeface="Calibri"/>
                <a:sym typeface="Calibri"/>
              </a:defRPr>
            </a:lvl2pPr>
            <a:lvl3pPr marL="1498600" indent="-508000">
              <a:spcBef>
                <a:spcPts val="600"/>
              </a:spcBef>
              <a:buClr>
                <a:srgbClr val="000000"/>
              </a:buClr>
              <a:buSzPts val="3200"/>
              <a:buFont typeface="Arial"/>
              <a:buChar char="•"/>
              <a:defRPr sz="3200">
                <a:latin typeface="Calibri"/>
                <a:ea typeface="Calibri"/>
                <a:cs typeface="Calibri"/>
                <a:sym typeface="Calibri"/>
              </a:defRPr>
            </a:lvl3pPr>
            <a:lvl4pPr marL="2042160" indent="-568960">
              <a:spcBef>
                <a:spcPts val="600"/>
              </a:spcBef>
              <a:buClr>
                <a:srgbClr val="000000"/>
              </a:buClr>
              <a:buSzPts val="3200"/>
              <a:buFont typeface="Arial"/>
              <a:buChar char="–"/>
              <a:defRPr sz="3200">
                <a:latin typeface="Calibri"/>
                <a:ea typeface="Calibri"/>
                <a:cs typeface="Calibri"/>
                <a:sym typeface="Calibri"/>
              </a:defRPr>
            </a:lvl4pPr>
            <a:lvl5pPr marL="2499360" indent="-568960">
              <a:spcBef>
                <a:spcPts val="600"/>
              </a:spcBef>
              <a:buClr>
                <a:srgbClr val="000000"/>
              </a:buClr>
              <a:buSzPts val="3200"/>
              <a:buFont typeface="Arial"/>
              <a:buChar char="»"/>
              <a:defRPr sz="32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55" name="Slide Number"/>
          <p:cNvSpPr txBox="1"/>
          <p:nvPr>
            <p:ph type="sldNum" sz="quarter" idx="2"/>
          </p:nvPr>
        </p:nvSpPr>
        <p:spPr>
          <a:xfrm>
            <a:off x="11323816" y="6414783"/>
            <a:ext cx="258585" cy="24826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2">
    <p:spTree>
      <p:nvGrpSpPr>
        <p:cNvPr id="1" name=""/>
        <p:cNvGrpSpPr/>
        <p:nvPr/>
      </p:nvGrpSpPr>
      <p:grpSpPr>
        <a:xfrm>
          <a:off x="0" y="0"/>
          <a:ext cx="0" cy="0"/>
          <a:chOff x="0" y="0"/>
          <a:chExt cx="0" cy="0"/>
        </a:xfrm>
      </p:grpSpPr>
      <p:sp>
        <p:nvSpPr>
          <p:cNvPr id="23" name="Title Text"/>
          <p:cNvSpPr txBox="1"/>
          <p:nvPr>
            <p:ph type="title"/>
          </p:nvPr>
        </p:nvSpPr>
        <p:spPr>
          <a:xfrm>
            <a:off x="349292" y="216530"/>
            <a:ext cx="11493417" cy="767277"/>
          </a:xfrm>
          <a:prstGeom prst="rect">
            <a:avLst/>
          </a:prstGeom>
        </p:spPr>
        <p:txBody>
          <a:bodyPr/>
          <a:lstStyle>
            <a:lvl1pPr algn="l">
              <a:defRPr sz="3200"/>
            </a:lvl1pPr>
          </a:lstStyle>
          <a:p>
            <a:pPr/>
            <a:r>
              <a:t>Title Text</a:t>
            </a:r>
          </a:p>
        </p:txBody>
      </p:sp>
      <p:sp>
        <p:nvSpPr>
          <p:cNvPr id="24" name="Body Level One…"/>
          <p:cNvSpPr txBox="1"/>
          <p:nvPr>
            <p:ph type="body" sz="half" idx="1"/>
          </p:nvPr>
        </p:nvSpPr>
        <p:spPr>
          <a:xfrm>
            <a:off x="833415" y="1177757"/>
            <a:ext cx="10327008" cy="2111144"/>
          </a:xfrm>
          <a:prstGeom prst="rect">
            <a:avLst/>
          </a:prstGeom>
        </p:spPr>
        <p:txBody>
          <a:bodyPr lIns="45699" tIns="45699" rIns="45699" bIns="45699">
            <a:normAutofit fontScale="100000" lnSpcReduction="0"/>
          </a:bodyPr>
          <a:lstStyle>
            <a:lvl1pPr marL="228600">
              <a:spcBef>
                <a:spcPts val="500"/>
              </a:spcBef>
              <a:defRPr sz="2800">
                <a:solidFill>
                  <a:srgbClr val="464646"/>
                </a:solidFill>
                <a:latin typeface="Karla"/>
                <a:ea typeface="Karla"/>
                <a:cs typeface="Karla"/>
                <a:sym typeface="Karla"/>
              </a:defRPr>
            </a:lvl1pPr>
            <a:lvl2pPr marL="977900" indent="-444500">
              <a:spcBef>
                <a:spcPts val="500"/>
              </a:spcBef>
              <a:buSzPts val="2800"/>
              <a:buChar char="–"/>
              <a:defRPr sz="2800">
                <a:solidFill>
                  <a:srgbClr val="464646"/>
                </a:solidFill>
                <a:latin typeface="Karla"/>
                <a:ea typeface="Karla"/>
                <a:cs typeface="Karla"/>
                <a:sym typeface="Karla"/>
              </a:defRPr>
            </a:lvl2pPr>
            <a:lvl3pPr marL="1513839" indent="-497839">
              <a:spcBef>
                <a:spcPts val="500"/>
              </a:spcBef>
              <a:buSzPts val="2800"/>
              <a:buChar char="•"/>
              <a:defRPr sz="2800">
                <a:solidFill>
                  <a:srgbClr val="464646"/>
                </a:solidFill>
                <a:latin typeface="Karla"/>
                <a:ea typeface="Karla"/>
                <a:cs typeface="Karla"/>
                <a:sym typeface="Karla"/>
              </a:defRPr>
            </a:lvl3pPr>
            <a:lvl4pPr marL="2019300" indent="-533400">
              <a:spcBef>
                <a:spcPts val="500"/>
              </a:spcBef>
              <a:buSzPts val="2800"/>
              <a:buChar char="–"/>
              <a:defRPr sz="2800">
                <a:solidFill>
                  <a:srgbClr val="464646"/>
                </a:solidFill>
                <a:latin typeface="Karla"/>
                <a:ea typeface="Karla"/>
                <a:cs typeface="Karla"/>
                <a:sym typeface="Karla"/>
              </a:defRPr>
            </a:lvl4pPr>
            <a:lvl5pPr marL="2476500" indent="-533400">
              <a:spcBef>
                <a:spcPts val="500"/>
              </a:spcBef>
              <a:buSzPts val="2800"/>
              <a:buChar char="»"/>
              <a:defRPr sz="2800">
                <a:solidFill>
                  <a:srgbClr val="464646"/>
                </a:solidFill>
                <a:latin typeface="Karla"/>
                <a:ea typeface="Karla"/>
                <a:cs typeface="Karla"/>
                <a:sym typeface="Karla"/>
              </a:defRPr>
            </a:lvl5pPr>
          </a:lstStyle>
          <a:p>
            <a:pPr/>
            <a:r>
              <a:t>Body Level One</a:t>
            </a:r>
          </a:p>
          <a:p>
            <a:pPr lvl="1"/>
            <a:r>
              <a:t>Body Level Two</a:t>
            </a:r>
          </a:p>
          <a:p>
            <a:pPr lvl="2"/>
            <a:r>
              <a:t>Body Level Three</a:t>
            </a:r>
          </a:p>
          <a:p>
            <a:pPr lvl="3"/>
            <a:r>
              <a:t>Body Level Four</a:t>
            </a:r>
          </a:p>
          <a:p>
            <a:pPr lvl="4"/>
            <a:r>
              <a:t>Body Level Five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grpSp>
        <p:nvGrpSpPr>
          <p:cNvPr id="28" name="Google Shape;26;p3"/>
          <p:cNvGrpSpPr/>
          <p:nvPr/>
        </p:nvGrpSpPr>
        <p:grpSpPr>
          <a:xfrm>
            <a:off x="457199" y="6400800"/>
            <a:ext cx="487420" cy="274321"/>
            <a:chOff x="0" y="0"/>
            <a:chExt cx="487418" cy="274320"/>
          </a:xfrm>
        </p:grpSpPr>
        <p:pic>
          <p:nvPicPr>
            <p:cNvPr id="26" name="Google Shape;27;p3" descr="Google Shape;27;p3"/>
            <p:cNvPicPr>
              <a:picLocks noChangeAspect="1"/>
            </p:cNvPicPr>
            <p:nvPr/>
          </p:nvPicPr>
          <p:blipFill>
            <a:blip r:embed="rId2">
              <a:extLst/>
            </a:blip>
            <a:stretch>
              <a:fillRect/>
            </a:stretch>
          </p:blipFill>
          <p:spPr>
            <a:xfrm>
              <a:off x="-1" y="0"/>
              <a:ext cx="246588" cy="274321"/>
            </a:xfrm>
            <a:prstGeom prst="rect">
              <a:avLst/>
            </a:prstGeom>
            <a:ln w="12700" cap="flat">
              <a:noFill/>
              <a:miter lim="400000"/>
            </a:ln>
            <a:effectLst/>
          </p:spPr>
        </p:pic>
        <p:pic>
          <p:nvPicPr>
            <p:cNvPr id="27" name="Google Shape;28;p3" descr="Google Shape;28;p3"/>
            <p:cNvPicPr>
              <a:picLocks noChangeAspect="1"/>
            </p:cNvPicPr>
            <p:nvPr/>
          </p:nvPicPr>
          <p:blipFill>
            <a:blip r:embed="rId3">
              <a:extLst/>
            </a:blip>
            <a:stretch>
              <a:fillRect/>
            </a:stretch>
          </p:blipFill>
          <p:spPr>
            <a:xfrm>
              <a:off x="246586" y="0"/>
              <a:ext cx="240833" cy="274321"/>
            </a:xfrm>
            <a:prstGeom prst="rect">
              <a:avLst/>
            </a:prstGeom>
            <a:ln w="12700" cap="flat">
              <a:noFill/>
              <a:miter lim="400000"/>
            </a:ln>
            <a:effectLst/>
          </p:spPr>
        </p:pic>
      </p:grpSp>
      <p:sp>
        <p:nvSpPr>
          <p:cNvPr id="29" name="Google Shape;29;p3"/>
          <p:cNvSpPr/>
          <p:nvPr/>
        </p:nvSpPr>
        <p:spPr>
          <a:xfrm>
            <a:off x="0" y="789856"/>
            <a:ext cx="12192000" cy="1"/>
          </a:xfrm>
          <a:prstGeom prst="line">
            <a:avLst/>
          </a:prstGeom>
          <a:ln>
            <a:solidFill>
              <a:srgbClr val="3F3F3F"/>
            </a:solidFill>
          </a:ln>
        </p:spPr>
        <p:txBody>
          <a:bodyPr lIns="45719" rIns="45719"/>
          <a:lstStyle/>
          <a:p>
            <a:pPr/>
          </a:p>
        </p:txBody>
      </p:sp>
      <p:sp>
        <p:nvSpPr>
          <p:cNvPr id="30" name="Google Shape;30;p3"/>
          <p:cNvSpPr txBox="1"/>
          <p:nvPr/>
        </p:nvSpPr>
        <p:spPr>
          <a:xfrm>
            <a:off x="4880940" y="6400800"/>
            <a:ext cx="2231958" cy="42160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cap="small" sz="1100">
                <a:solidFill>
                  <a:srgbClr val="7F7F7F"/>
                </a:solidFill>
                <a:latin typeface="Karla"/>
                <a:ea typeface="Karla"/>
                <a:cs typeface="Karla"/>
                <a:sym typeface="Karla"/>
              </a:defRPr>
            </a:lvl1pPr>
          </a:lstStyle>
          <a:p>
            <a:pPr/>
            <a:r>
              <a:t>CS109A, Protopapas, Rader, Tanner</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2 0">
    <p:spTree>
      <p:nvGrpSpPr>
        <p:cNvPr id="1" name=""/>
        <p:cNvGrpSpPr/>
        <p:nvPr/>
      </p:nvGrpSpPr>
      <p:grpSpPr>
        <a:xfrm>
          <a:off x="0" y="0"/>
          <a:ext cx="0" cy="0"/>
          <a:chOff x="0" y="0"/>
          <a:chExt cx="0" cy="0"/>
        </a:xfrm>
      </p:grpSpPr>
      <p:sp>
        <p:nvSpPr>
          <p:cNvPr id="37" name="Title Text"/>
          <p:cNvSpPr txBox="1"/>
          <p:nvPr>
            <p:ph type="title"/>
          </p:nvPr>
        </p:nvSpPr>
        <p:spPr>
          <a:xfrm>
            <a:off x="349292" y="216530"/>
            <a:ext cx="11493417" cy="767277"/>
          </a:xfrm>
          <a:prstGeom prst="rect">
            <a:avLst/>
          </a:prstGeom>
        </p:spPr>
        <p:txBody>
          <a:bodyPr/>
          <a:lstStyle>
            <a:lvl1pPr algn="l">
              <a:defRPr sz="3200"/>
            </a:lvl1pPr>
          </a:lstStyle>
          <a:p>
            <a:pPr/>
            <a:r>
              <a:t>Title Text</a:t>
            </a:r>
          </a:p>
        </p:txBody>
      </p:sp>
      <p:sp>
        <p:nvSpPr>
          <p:cNvPr id="38" name="Body Level One…"/>
          <p:cNvSpPr txBox="1"/>
          <p:nvPr>
            <p:ph type="body" sz="half" idx="1"/>
          </p:nvPr>
        </p:nvSpPr>
        <p:spPr>
          <a:xfrm>
            <a:off x="833415" y="1177757"/>
            <a:ext cx="10327008" cy="2111144"/>
          </a:xfrm>
          <a:prstGeom prst="rect">
            <a:avLst/>
          </a:prstGeom>
        </p:spPr>
        <p:txBody>
          <a:bodyPr lIns="45699" tIns="45699" rIns="45699" bIns="45699">
            <a:normAutofit fontScale="100000" lnSpcReduction="0"/>
          </a:bodyPr>
          <a:lstStyle>
            <a:lvl1pPr marL="228600">
              <a:spcBef>
                <a:spcPts val="500"/>
              </a:spcBef>
              <a:defRPr sz="2800">
                <a:solidFill>
                  <a:srgbClr val="464646"/>
                </a:solidFill>
                <a:latin typeface="Karla"/>
                <a:ea typeface="Karla"/>
                <a:cs typeface="Karla"/>
                <a:sym typeface="Karla"/>
              </a:defRPr>
            </a:lvl1pPr>
            <a:lvl2pPr marL="977900" indent="-444500">
              <a:spcBef>
                <a:spcPts val="500"/>
              </a:spcBef>
              <a:buSzPts val="2800"/>
              <a:buChar char="–"/>
              <a:defRPr sz="2800">
                <a:solidFill>
                  <a:srgbClr val="464646"/>
                </a:solidFill>
                <a:latin typeface="Karla"/>
                <a:ea typeface="Karla"/>
                <a:cs typeface="Karla"/>
                <a:sym typeface="Karla"/>
              </a:defRPr>
            </a:lvl2pPr>
            <a:lvl3pPr marL="1513839" indent="-497839">
              <a:spcBef>
                <a:spcPts val="500"/>
              </a:spcBef>
              <a:buSzPts val="2800"/>
              <a:buChar char="•"/>
              <a:defRPr sz="2800">
                <a:solidFill>
                  <a:srgbClr val="464646"/>
                </a:solidFill>
                <a:latin typeface="Karla"/>
                <a:ea typeface="Karla"/>
                <a:cs typeface="Karla"/>
                <a:sym typeface="Karla"/>
              </a:defRPr>
            </a:lvl3pPr>
            <a:lvl4pPr marL="2019300" indent="-533400">
              <a:spcBef>
                <a:spcPts val="500"/>
              </a:spcBef>
              <a:buSzPts val="2800"/>
              <a:buChar char="–"/>
              <a:defRPr sz="2800">
                <a:solidFill>
                  <a:srgbClr val="464646"/>
                </a:solidFill>
                <a:latin typeface="Karla"/>
                <a:ea typeface="Karla"/>
                <a:cs typeface="Karla"/>
                <a:sym typeface="Karla"/>
              </a:defRPr>
            </a:lvl4pPr>
            <a:lvl5pPr marL="2476500" indent="-533400">
              <a:spcBef>
                <a:spcPts val="500"/>
              </a:spcBef>
              <a:buSzPts val="2800"/>
              <a:buChar char="»"/>
              <a:defRPr sz="2800">
                <a:solidFill>
                  <a:srgbClr val="464646"/>
                </a:solidFill>
                <a:latin typeface="Karla"/>
                <a:ea typeface="Karla"/>
                <a:cs typeface="Karla"/>
                <a:sym typeface="Karla"/>
              </a:defRPr>
            </a:lvl5pPr>
          </a:lstStyle>
          <a:p>
            <a:pPr/>
            <a:r>
              <a:t>Body Level One</a:t>
            </a:r>
          </a:p>
          <a:p>
            <a:pPr lvl="1"/>
            <a:r>
              <a:t>Body Level Two</a:t>
            </a:r>
          </a:p>
          <a:p>
            <a:pPr lvl="2"/>
            <a:r>
              <a:t>Body Level Three</a:t>
            </a:r>
          </a:p>
          <a:p>
            <a:pPr lvl="3"/>
            <a:r>
              <a:t>Body Level Four</a:t>
            </a:r>
          </a:p>
          <a:p>
            <a:pPr lvl="4"/>
            <a:r>
              <a:t>Body Level Five</a:t>
            </a:r>
          </a:p>
        </p:txBody>
      </p:sp>
      <p:sp>
        <p:nvSpPr>
          <p:cNvPr id="39" name="Slide Number"/>
          <p:cNvSpPr txBox="1"/>
          <p:nvPr>
            <p:ph type="sldNum" sz="quarter" idx="2"/>
          </p:nvPr>
        </p:nvSpPr>
        <p:spPr>
          <a:prstGeom prst="rect">
            <a:avLst/>
          </a:prstGeom>
        </p:spPr>
        <p:txBody>
          <a:bodyPr/>
          <a:lstStyle/>
          <a:p>
            <a:pPr/>
            <a:fld id="{86CB4B4D-7CA3-9044-876B-883B54F8677D}" type="slidenum"/>
          </a:p>
        </p:txBody>
      </p:sp>
      <p:grpSp>
        <p:nvGrpSpPr>
          <p:cNvPr id="42" name="Google Shape;26;p3"/>
          <p:cNvGrpSpPr/>
          <p:nvPr/>
        </p:nvGrpSpPr>
        <p:grpSpPr>
          <a:xfrm>
            <a:off x="457199" y="6400800"/>
            <a:ext cx="487420" cy="274321"/>
            <a:chOff x="0" y="0"/>
            <a:chExt cx="487418" cy="274320"/>
          </a:xfrm>
        </p:grpSpPr>
        <p:pic>
          <p:nvPicPr>
            <p:cNvPr id="40" name="Google Shape;27;p3" descr="Google Shape;27;p3"/>
            <p:cNvPicPr>
              <a:picLocks noChangeAspect="1"/>
            </p:cNvPicPr>
            <p:nvPr/>
          </p:nvPicPr>
          <p:blipFill>
            <a:blip r:embed="rId2">
              <a:extLst/>
            </a:blip>
            <a:stretch>
              <a:fillRect/>
            </a:stretch>
          </p:blipFill>
          <p:spPr>
            <a:xfrm>
              <a:off x="-1" y="0"/>
              <a:ext cx="246588" cy="274321"/>
            </a:xfrm>
            <a:prstGeom prst="rect">
              <a:avLst/>
            </a:prstGeom>
            <a:ln w="12700" cap="flat">
              <a:noFill/>
              <a:miter lim="400000"/>
            </a:ln>
            <a:effectLst/>
          </p:spPr>
        </p:pic>
        <p:pic>
          <p:nvPicPr>
            <p:cNvPr id="41" name="Google Shape;28;p3" descr="Google Shape;28;p3"/>
            <p:cNvPicPr>
              <a:picLocks noChangeAspect="1"/>
            </p:cNvPicPr>
            <p:nvPr/>
          </p:nvPicPr>
          <p:blipFill>
            <a:blip r:embed="rId3">
              <a:extLst/>
            </a:blip>
            <a:stretch>
              <a:fillRect/>
            </a:stretch>
          </p:blipFill>
          <p:spPr>
            <a:xfrm>
              <a:off x="246586" y="0"/>
              <a:ext cx="240833" cy="274321"/>
            </a:xfrm>
            <a:prstGeom prst="rect">
              <a:avLst/>
            </a:prstGeom>
            <a:ln w="12700" cap="flat">
              <a:noFill/>
              <a:miter lim="400000"/>
            </a:ln>
            <a:effectLst/>
          </p:spPr>
        </p:pic>
      </p:grpSp>
      <p:sp>
        <p:nvSpPr>
          <p:cNvPr id="43" name="Google Shape;29;p3"/>
          <p:cNvSpPr/>
          <p:nvPr/>
        </p:nvSpPr>
        <p:spPr>
          <a:xfrm>
            <a:off x="0" y="789856"/>
            <a:ext cx="12192000" cy="1"/>
          </a:xfrm>
          <a:prstGeom prst="line">
            <a:avLst/>
          </a:prstGeom>
          <a:ln>
            <a:solidFill>
              <a:srgbClr val="3F3F3F"/>
            </a:solidFill>
          </a:ln>
        </p:spPr>
        <p:txBody>
          <a:bodyPr lIns="45719" rIns="45719"/>
          <a:lstStyle/>
          <a:p>
            <a:pPr/>
          </a:p>
        </p:txBody>
      </p:sp>
      <p:sp>
        <p:nvSpPr>
          <p:cNvPr id="44" name="Google Shape;30;p3"/>
          <p:cNvSpPr txBox="1"/>
          <p:nvPr/>
        </p:nvSpPr>
        <p:spPr>
          <a:xfrm>
            <a:off x="4880940" y="6400800"/>
            <a:ext cx="2231958" cy="42160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cap="small" sz="1100">
                <a:solidFill>
                  <a:srgbClr val="7F7F7F"/>
                </a:solidFill>
                <a:latin typeface="Karla"/>
                <a:ea typeface="Karla"/>
                <a:cs typeface="Karla"/>
                <a:sym typeface="Karla"/>
              </a:defRPr>
            </a:lvl1pPr>
          </a:lstStyle>
          <a:p>
            <a:pPr/>
            <a:r>
              <a:t>CS109A, Protopapas, Rader, Tanner</a:t>
            </a: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51" name="Title Text"/>
          <p:cNvSpPr txBox="1"/>
          <p:nvPr>
            <p:ph type="title"/>
          </p:nvPr>
        </p:nvSpPr>
        <p:spPr>
          <a:xfrm>
            <a:off x="963084" y="4406903"/>
            <a:ext cx="10363201" cy="1362077"/>
          </a:xfrm>
          <a:prstGeom prst="rect">
            <a:avLst/>
          </a:prstGeom>
        </p:spPr>
        <p:txBody>
          <a:bodyPr/>
          <a:lstStyle>
            <a:lvl1pPr algn="l">
              <a:defRPr b="1" sz="4000">
                <a:solidFill>
                  <a:srgbClr val="000000"/>
                </a:solidFill>
              </a:defRPr>
            </a:lvl1pPr>
          </a:lstStyle>
          <a:p>
            <a:pPr/>
            <a:r>
              <a:t>Title Text</a:t>
            </a:r>
          </a:p>
        </p:txBody>
      </p:sp>
      <p:sp>
        <p:nvSpPr>
          <p:cNvPr id="52" name="Body Level One…"/>
          <p:cNvSpPr txBox="1"/>
          <p:nvPr>
            <p:ph type="body" sz="quarter" idx="1"/>
          </p:nvPr>
        </p:nvSpPr>
        <p:spPr>
          <a:xfrm>
            <a:off x="963084" y="2906713"/>
            <a:ext cx="10363201" cy="1500188"/>
          </a:xfrm>
          <a:prstGeom prst="rect">
            <a:avLst/>
          </a:prstGeom>
        </p:spPr>
        <p:txBody>
          <a:bodyPr lIns="45699" tIns="45699" rIns="45699" bIns="45699" anchor="b">
            <a:normAutofit fontScale="100000" lnSpcReduction="0"/>
          </a:bodyPr>
          <a:lstStyle>
            <a:lvl1pPr marL="228600">
              <a:spcBef>
                <a:spcPts val="400"/>
              </a:spcBef>
              <a:defRPr sz="2000">
                <a:solidFill>
                  <a:srgbClr val="888888"/>
                </a:solidFill>
                <a:latin typeface="Calibri"/>
                <a:ea typeface="Calibri"/>
                <a:cs typeface="Calibri"/>
                <a:sym typeface="Calibri"/>
              </a:defRPr>
            </a:lvl1pPr>
            <a:lvl2pPr marL="228600" indent="457200">
              <a:spcBef>
                <a:spcPts val="400"/>
              </a:spcBef>
              <a:defRPr sz="2000">
                <a:solidFill>
                  <a:srgbClr val="888888"/>
                </a:solidFill>
                <a:latin typeface="Calibri"/>
                <a:ea typeface="Calibri"/>
                <a:cs typeface="Calibri"/>
                <a:sym typeface="Calibri"/>
              </a:defRPr>
            </a:lvl2pPr>
            <a:lvl3pPr marL="228600" indent="914400">
              <a:spcBef>
                <a:spcPts val="400"/>
              </a:spcBef>
              <a:defRPr sz="2000">
                <a:solidFill>
                  <a:srgbClr val="888888"/>
                </a:solidFill>
                <a:latin typeface="Calibri"/>
                <a:ea typeface="Calibri"/>
                <a:cs typeface="Calibri"/>
                <a:sym typeface="Calibri"/>
              </a:defRPr>
            </a:lvl3pPr>
            <a:lvl4pPr marL="228600" indent="1371600">
              <a:spcBef>
                <a:spcPts val="400"/>
              </a:spcBef>
              <a:defRPr sz="2000">
                <a:solidFill>
                  <a:srgbClr val="888888"/>
                </a:solidFill>
                <a:latin typeface="Calibri"/>
                <a:ea typeface="Calibri"/>
                <a:cs typeface="Calibri"/>
                <a:sym typeface="Calibri"/>
              </a:defRPr>
            </a:lvl4pPr>
            <a:lvl5pPr marL="228600" indent="1828800">
              <a:spcBef>
                <a:spcPts val="400"/>
              </a:spcBef>
              <a:defRPr sz="2000">
                <a:solidFill>
                  <a:srgbClr val="888888"/>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53" name="Slide Number"/>
          <p:cNvSpPr txBox="1"/>
          <p:nvPr>
            <p:ph type="sldNum" sz="quarter" idx="2"/>
          </p:nvPr>
        </p:nvSpPr>
        <p:spPr>
          <a:xfrm>
            <a:off x="11323816" y="6414783"/>
            <a:ext cx="258585" cy="24826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nly Content ">
    <p:spTree>
      <p:nvGrpSpPr>
        <p:cNvPr id="1" name=""/>
        <p:cNvGrpSpPr/>
        <p:nvPr/>
      </p:nvGrpSpPr>
      <p:grpSpPr>
        <a:xfrm>
          <a:off x="0" y="0"/>
          <a:ext cx="0" cy="0"/>
          <a:chOff x="0" y="0"/>
          <a:chExt cx="0" cy="0"/>
        </a:xfrm>
      </p:grpSpPr>
      <p:sp>
        <p:nvSpPr>
          <p:cNvPr id="60" name="Body Level One…"/>
          <p:cNvSpPr txBox="1"/>
          <p:nvPr>
            <p:ph type="body" sz="half" idx="1"/>
          </p:nvPr>
        </p:nvSpPr>
        <p:spPr>
          <a:xfrm>
            <a:off x="872950" y="357486"/>
            <a:ext cx="10327009" cy="2111145"/>
          </a:xfrm>
          <a:prstGeom prst="rect">
            <a:avLst/>
          </a:prstGeom>
        </p:spPr>
        <p:txBody>
          <a:bodyPr lIns="45699" tIns="45699" rIns="45699" bIns="45699">
            <a:normAutofit fontScale="100000" lnSpcReduction="0"/>
          </a:bodyPr>
          <a:lstStyle>
            <a:lvl1pPr marL="228600">
              <a:spcBef>
                <a:spcPts val="500"/>
              </a:spcBef>
              <a:defRPr sz="2800">
                <a:solidFill>
                  <a:srgbClr val="464646"/>
                </a:solidFill>
                <a:latin typeface="Karla"/>
                <a:ea typeface="Karla"/>
                <a:cs typeface="Karla"/>
                <a:sym typeface="Karla"/>
              </a:defRPr>
            </a:lvl1pPr>
            <a:lvl2pPr marL="977900" indent="-444500">
              <a:spcBef>
                <a:spcPts val="500"/>
              </a:spcBef>
              <a:buSzPts val="2800"/>
              <a:buChar char="–"/>
              <a:defRPr sz="2800">
                <a:solidFill>
                  <a:srgbClr val="464646"/>
                </a:solidFill>
                <a:latin typeface="Karla"/>
                <a:ea typeface="Karla"/>
                <a:cs typeface="Karla"/>
                <a:sym typeface="Karla"/>
              </a:defRPr>
            </a:lvl2pPr>
            <a:lvl3pPr marL="1513839" indent="-497839">
              <a:spcBef>
                <a:spcPts val="500"/>
              </a:spcBef>
              <a:buSzPts val="2800"/>
              <a:buChar char="•"/>
              <a:defRPr sz="2800">
                <a:solidFill>
                  <a:srgbClr val="464646"/>
                </a:solidFill>
                <a:latin typeface="Karla"/>
                <a:ea typeface="Karla"/>
                <a:cs typeface="Karla"/>
                <a:sym typeface="Karla"/>
              </a:defRPr>
            </a:lvl3pPr>
            <a:lvl4pPr marL="2019300" indent="-533400">
              <a:spcBef>
                <a:spcPts val="500"/>
              </a:spcBef>
              <a:buSzPts val="2800"/>
              <a:buChar char="–"/>
              <a:defRPr sz="2800">
                <a:solidFill>
                  <a:srgbClr val="464646"/>
                </a:solidFill>
                <a:latin typeface="Karla"/>
                <a:ea typeface="Karla"/>
                <a:cs typeface="Karla"/>
                <a:sym typeface="Karla"/>
              </a:defRPr>
            </a:lvl4pPr>
            <a:lvl5pPr marL="2476500" indent="-533400">
              <a:spcBef>
                <a:spcPts val="500"/>
              </a:spcBef>
              <a:buSzPts val="2800"/>
              <a:buChar char="»"/>
              <a:defRPr sz="2800">
                <a:solidFill>
                  <a:srgbClr val="464646"/>
                </a:solidFill>
                <a:latin typeface="Karla"/>
                <a:ea typeface="Karla"/>
                <a:cs typeface="Karla"/>
                <a:sym typeface="Karla"/>
              </a:defRPr>
            </a:lvl5pPr>
          </a:lstStyle>
          <a:p>
            <a:pPr/>
            <a:r>
              <a:t>Body Level One</a:t>
            </a:r>
          </a:p>
          <a:p>
            <a:pPr lvl="1"/>
            <a:r>
              <a:t>Body Level Two</a:t>
            </a:r>
          </a:p>
          <a:p>
            <a:pPr lvl="2"/>
            <a:r>
              <a:t>Body Level Three</a:t>
            </a:r>
          </a:p>
          <a:p>
            <a:pPr lvl="3"/>
            <a:r>
              <a:t>Body Level Four</a:t>
            </a:r>
          </a:p>
          <a:p>
            <a:pPr lvl="4"/>
            <a:r>
              <a:t>Body Level Five</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
        <p:nvSpPr>
          <p:cNvPr id="62" name="Google Shape;40;p5"/>
          <p:cNvSpPr txBox="1"/>
          <p:nvPr/>
        </p:nvSpPr>
        <p:spPr>
          <a:xfrm>
            <a:off x="5303525" y="6400800"/>
            <a:ext cx="1712250" cy="42160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cap="small" sz="1100">
                <a:solidFill>
                  <a:srgbClr val="7F7F7F"/>
                </a:solidFill>
                <a:latin typeface="Karla"/>
                <a:ea typeface="Karla"/>
                <a:cs typeface="Karla"/>
                <a:sym typeface="Karla"/>
              </a:defRPr>
            </a:lvl1pPr>
          </a:lstStyle>
          <a:p>
            <a:pPr/>
            <a:r>
              <a:t>CS109A, Protopapas, Rader</a:t>
            </a:r>
          </a:p>
        </p:txBody>
      </p:sp>
      <p:grpSp>
        <p:nvGrpSpPr>
          <p:cNvPr id="65" name="Google Shape;41;p5"/>
          <p:cNvGrpSpPr/>
          <p:nvPr/>
        </p:nvGrpSpPr>
        <p:grpSpPr>
          <a:xfrm>
            <a:off x="457199" y="6400800"/>
            <a:ext cx="487420" cy="274321"/>
            <a:chOff x="0" y="0"/>
            <a:chExt cx="487418" cy="274320"/>
          </a:xfrm>
        </p:grpSpPr>
        <p:pic>
          <p:nvPicPr>
            <p:cNvPr id="63" name="Google Shape;42;p5" descr="Google Shape;42;p5"/>
            <p:cNvPicPr>
              <a:picLocks noChangeAspect="1"/>
            </p:cNvPicPr>
            <p:nvPr/>
          </p:nvPicPr>
          <p:blipFill>
            <a:blip r:embed="rId2">
              <a:extLst/>
            </a:blip>
            <a:stretch>
              <a:fillRect/>
            </a:stretch>
          </p:blipFill>
          <p:spPr>
            <a:xfrm>
              <a:off x="-1" y="0"/>
              <a:ext cx="246588" cy="274321"/>
            </a:xfrm>
            <a:prstGeom prst="rect">
              <a:avLst/>
            </a:prstGeom>
            <a:ln w="12700" cap="flat">
              <a:noFill/>
              <a:miter lim="400000"/>
            </a:ln>
            <a:effectLst/>
          </p:spPr>
        </p:pic>
        <p:pic>
          <p:nvPicPr>
            <p:cNvPr id="64" name="Google Shape;43;p5" descr="Google Shape;43;p5"/>
            <p:cNvPicPr>
              <a:picLocks noChangeAspect="1"/>
            </p:cNvPicPr>
            <p:nvPr/>
          </p:nvPicPr>
          <p:blipFill>
            <a:blip r:embed="rId3">
              <a:extLst/>
            </a:blip>
            <a:stretch>
              <a:fillRect/>
            </a:stretch>
          </p:blipFill>
          <p:spPr>
            <a:xfrm>
              <a:off x="246586" y="0"/>
              <a:ext cx="240833" cy="274321"/>
            </a:xfrm>
            <a:prstGeom prst="rect">
              <a:avLst/>
            </a:prstGeom>
            <a:ln w="12700" cap="flat">
              <a:noFill/>
              <a:miter lim="400000"/>
            </a:ln>
            <a:effectLst/>
          </p:spPr>
        </p:pic>
      </p:gr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72" name="Title Text"/>
          <p:cNvSpPr txBox="1"/>
          <p:nvPr>
            <p:ph type="title"/>
          </p:nvPr>
        </p:nvSpPr>
        <p:spPr>
          <a:xfrm>
            <a:off x="518340" y="951501"/>
            <a:ext cx="10972801" cy="767277"/>
          </a:xfrm>
          <a:prstGeom prst="rect">
            <a:avLst/>
          </a:prstGeom>
        </p:spPr>
        <p:txBody>
          <a:bodyPr/>
          <a:lstStyle>
            <a:lvl1pPr>
              <a:defRPr sz="3200">
                <a:solidFill>
                  <a:srgbClr val="000000"/>
                </a:solidFill>
              </a:defRPr>
            </a:lvl1pPr>
          </a:lstStyle>
          <a:p>
            <a:pPr/>
            <a:r>
              <a:t>Title Text</a:t>
            </a:r>
          </a:p>
        </p:txBody>
      </p:sp>
      <p:sp>
        <p:nvSpPr>
          <p:cNvPr id="73" name="Body Level One…"/>
          <p:cNvSpPr txBox="1"/>
          <p:nvPr>
            <p:ph type="body" sz="half" idx="1"/>
          </p:nvPr>
        </p:nvSpPr>
        <p:spPr>
          <a:xfrm>
            <a:off x="609600" y="1600203"/>
            <a:ext cx="5384800" cy="4525963"/>
          </a:xfrm>
          <a:prstGeom prst="rect">
            <a:avLst/>
          </a:prstGeom>
        </p:spPr>
        <p:txBody>
          <a:bodyPr lIns="45699" tIns="45699" rIns="45699" bIns="45699">
            <a:normAutofit fontScale="100000" lnSpcReduction="0"/>
          </a:bodyPr>
          <a:lstStyle>
            <a:lvl1pPr marL="457200" indent="-406400">
              <a:spcBef>
                <a:spcPts val="500"/>
              </a:spcBef>
              <a:buClr>
                <a:srgbClr val="000000"/>
              </a:buClr>
              <a:buSzPts val="2800"/>
              <a:buFont typeface="Arial"/>
              <a:buChar char="•"/>
              <a:defRPr sz="2800">
                <a:latin typeface="Calibri"/>
                <a:ea typeface="Calibri"/>
                <a:cs typeface="Calibri"/>
                <a:sym typeface="Calibri"/>
              </a:defRPr>
            </a:lvl1pPr>
            <a:lvl2pPr marL="977900" indent="-444500">
              <a:spcBef>
                <a:spcPts val="500"/>
              </a:spcBef>
              <a:buClr>
                <a:srgbClr val="000000"/>
              </a:buClr>
              <a:buSzPts val="2800"/>
              <a:buFont typeface="Arial"/>
              <a:buChar char="–"/>
              <a:defRPr sz="2800">
                <a:latin typeface="Calibri"/>
                <a:ea typeface="Calibri"/>
                <a:cs typeface="Calibri"/>
                <a:sym typeface="Calibri"/>
              </a:defRPr>
            </a:lvl2pPr>
            <a:lvl3pPr marL="1513839" indent="-497839">
              <a:spcBef>
                <a:spcPts val="500"/>
              </a:spcBef>
              <a:buClr>
                <a:srgbClr val="000000"/>
              </a:buClr>
              <a:buSzPts val="2800"/>
              <a:buFont typeface="Arial"/>
              <a:buChar char="•"/>
              <a:defRPr sz="2800">
                <a:latin typeface="Calibri"/>
                <a:ea typeface="Calibri"/>
                <a:cs typeface="Calibri"/>
                <a:sym typeface="Calibri"/>
              </a:defRPr>
            </a:lvl3pPr>
            <a:lvl4pPr marL="2019300" indent="-533400">
              <a:spcBef>
                <a:spcPts val="500"/>
              </a:spcBef>
              <a:buClr>
                <a:srgbClr val="000000"/>
              </a:buClr>
              <a:buSzPts val="2800"/>
              <a:buFont typeface="Arial"/>
              <a:buChar char="–"/>
              <a:defRPr sz="2800">
                <a:latin typeface="Calibri"/>
                <a:ea typeface="Calibri"/>
                <a:cs typeface="Calibri"/>
                <a:sym typeface="Calibri"/>
              </a:defRPr>
            </a:lvl4pPr>
            <a:lvl5pPr marL="2476500" indent="-533400">
              <a:spcBef>
                <a:spcPts val="500"/>
              </a:spcBef>
              <a:buClr>
                <a:srgbClr val="000000"/>
              </a:buClr>
              <a:buSzPts val="2800"/>
              <a:buFont typeface="Arial"/>
              <a:buChar char="»"/>
              <a:defRPr sz="28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74" name="Google Shape;47;p6"/>
          <p:cNvSpPr txBox="1"/>
          <p:nvPr>
            <p:ph type="body" sz="half" idx="21"/>
          </p:nvPr>
        </p:nvSpPr>
        <p:spPr>
          <a:xfrm>
            <a:off x="6197600" y="1600203"/>
            <a:ext cx="5384800" cy="4525963"/>
          </a:xfrm>
          <a:prstGeom prst="rect">
            <a:avLst/>
          </a:prstGeom>
        </p:spPr>
        <p:txBody>
          <a:bodyPr lIns="45699" tIns="45699" rIns="45699" bIns="45699">
            <a:normAutofit fontScale="100000" lnSpcReduction="0"/>
          </a:bodyPr>
          <a:lstStyle/>
          <a:p>
            <a:pPr marL="457200" indent="-406400">
              <a:spcBef>
                <a:spcPts val="500"/>
              </a:spcBef>
              <a:buClr>
                <a:srgbClr val="000000"/>
              </a:buClr>
              <a:buSzPts val="2800"/>
              <a:buFont typeface="Arial"/>
              <a:buChar char="•"/>
              <a:defRPr sz="2800">
                <a:latin typeface="Calibri"/>
                <a:ea typeface="Calibri"/>
                <a:cs typeface="Calibri"/>
                <a:sym typeface="Calibri"/>
              </a:defRPr>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
        <p:nvSpPr>
          <p:cNvPr id="76" name="Google Shape;50;p6"/>
          <p:cNvSpPr txBox="1"/>
          <p:nvPr/>
        </p:nvSpPr>
        <p:spPr>
          <a:xfrm>
            <a:off x="10154782" y="6109784"/>
            <a:ext cx="1197686" cy="4216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cap="small" sz="1100">
                <a:solidFill>
                  <a:srgbClr val="7F7F7F"/>
                </a:solidFill>
                <a:latin typeface="Karla"/>
                <a:ea typeface="Karla"/>
                <a:cs typeface="Karla"/>
                <a:sym typeface="Karla"/>
              </a:defRPr>
            </a:lvl1pPr>
          </a:lstStyle>
          <a:p>
            <a:pPr/>
            <a:r>
              <a:t>Pavlos Protopapas</a:t>
            </a:r>
          </a:p>
        </p:txBody>
      </p:sp>
      <p:grpSp>
        <p:nvGrpSpPr>
          <p:cNvPr id="79" name="Google Shape;51;p6"/>
          <p:cNvGrpSpPr/>
          <p:nvPr/>
        </p:nvGrpSpPr>
        <p:grpSpPr>
          <a:xfrm>
            <a:off x="457199" y="6400800"/>
            <a:ext cx="487420" cy="274321"/>
            <a:chOff x="0" y="0"/>
            <a:chExt cx="487418" cy="274320"/>
          </a:xfrm>
        </p:grpSpPr>
        <p:pic>
          <p:nvPicPr>
            <p:cNvPr id="77" name="Google Shape;52;p6" descr="Google Shape;52;p6"/>
            <p:cNvPicPr>
              <a:picLocks noChangeAspect="1"/>
            </p:cNvPicPr>
            <p:nvPr/>
          </p:nvPicPr>
          <p:blipFill>
            <a:blip r:embed="rId2">
              <a:extLst/>
            </a:blip>
            <a:stretch>
              <a:fillRect/>
            </a:stretch>
          </p:blipFill>
          <p:spPr>
            <a:xfrm>
              <a:off x="-1" y="0"/>
              <a:ext cx="246588" cy="274321"/>
            </a:xfrm>
            <a:prstGeom prst="rect">
              <a:avLst/>
            </a:prstGeom>
            <a:ln w="12700" cap="flat">
              <a:noFill/>
              <a:miter lim="400000"/>
            </a:ln>
            <a:effectLst/>
          </p:spPr>
        </p:pic>
        <p:pic>
          <p:nvPicPr>
            <p:cNvPr id="78" name="Google Shape;53;p6" descr="Google Shape;53;p6"/>
            <p:cNvPicPr>
              <a:picLocks noChangeAspect="1"/>
            </p:cNvPicPr>
            <p:nvPr/>
          </p:nvPicPr>
          <p:blipFill>
            <a:blip r:embed="rId3">
              <a:extLst/>
            </a:blip>
            <a:stretch>
              <a:fillRect/>
            </a:stretch>
          </p:blipFill>
          <p:spPr>
            <a:xfrm>
              <a:off x="246586" y="0"/>
              <a:ext cx="240833" cy="274321"/>
            </a:xfrm>
            <a:prstGeom prst="rect">
              <a:avLst/>
            </a:prstGeom>
            <a:ln w="12700" cap="flat">
              <a:noFill/>
              <a:miter lim="400000"/>
            </a:ln>
            <a:effectLst/>
          </p:spPr>
        </p:pic>
      </p:gr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86" name="Title Text"/>
          <p:cNvSpPr txBox="1"/>
          <p:nvPr>
            <p:ph type="title"/>
          </p:nvPr>
        </p:nvSpPr>
        <p:spPr>
          <a:xfrm>
            <a:off x="518340" y="951501"/>
            <a:ext cx="10972801" cy="767277"/>
          </a:xfrm>
          <a:prstGeom prst="rect">
            <a:avLst/>
          </a:prstGeom>
        </p:spPr>
        <p:txBody>
          <a:bodyPr/>
          <a:lstStyle>
            <a:lvl1pPr>
              <a:defRPr sz="3200">
                <a:solidFill>
                  <a:srgbClr val="000000"/>
                </a:solidFill>
              </a:defRPr>
            </a:lvl1pPr>
          </a:lstStyle>
          <a:p>
            <a:pPr/>
            <a:r>
              <a:t>Title Text</a:t>
            </a:r>
          </a:p>
        </p:txBody>
      </p:sp>
      <p:sp>
        <p:nvSpPr>
          <p:cNvPr id="87" name="Body Level One…"/>
          <p:cNvSpPr txBox="1"/>
          <p:nvPr>
            <p:ph type="body" sz="quarter" idx="1"/>
          </p:nvPr>
        </p:nvSpPr>
        <p:spPr>
          <a:xfrm>
            <a:off x="609600" y="1535113"/>
            <a:ext cx="5386917" cy="639763"/>
          </a:xfrm>
          <a:prstGeom prst="rect">
            <a:avLst/>
          </a:prstGeom>
        </p:spPr>
        <p:txBody>
          <a:bodyPr lIns="45699" tIns="45699" rIns="45699" bIns="45699" anchor="b">
            <a:normAutofit fontScale="100000" lnSpcReduction="0"/>
          </a:bodyPr>
          <a:lstStyle>
            <a:lvl1pPr marL="228600">
              <a:spcBef>
                <a:spcPts val="400"/>
              </a:spcBef>
              <a:defRPr b="1" sz="2400">
                <a:latin typeface="Calibri"/>
                <a:ea typeface="Calibri"/>
                <a:cs typeface="Calibri"/>
                <a:sym typeface="Calibri"/>
              </a:defRPr>
            </a:lvl1pPr>
            <a:lvl2pPr marL="228600" indent="457200">
              <a:spcBef>
                <a:spcPts val="400"/>
              </a:spcBef>
              <a:defRPr b="1" sz="2400">
                <a:latin typeface="Calibri"/>
                <a:ea typeface="Calibri"/>
                <a:cs typeface="Calibri"/>
                <a:sym typeface="Calibri"/>
              </a:defRPr>
            </a:lvl2pPr>
            <a:lvl3pPr marL="228600" indent="914400">
              <a:spcBef>
                <a:spcPts val="400"/>
              </a:spcBef>
              <a:defRPr b="1" sz="2400">
                <a:latin typeface="Calibri"/>
                <a:ea typeface="Calibri"/>
                <a:cs typeface="Calibri"/>
                <a:sym typeface="Calibri"/>
              </a:defRPr>
            </a:lvl3pPr>
            <a:lvl4pPr marL="228600" indent="1371600">
              <a:spcBef>
                <a:spcPts val="400"/>
              </a:spcBef>
              <a:defRPr b="1" sz="2400">
                <a:latin typeface="Calibri"/>
                <a:ea typeface="Calibri"/>
                <a:cs typeface="Calibri"/>
                <a:sym typeface="Calibri"/>
              </a:defRPr>
            </a:lvl4pPr>
            <a:lvl5pPr marL="228600" indent="1828800">
              <a:spcBef>
                <a:spcPts val="400"/>
              </a:spcBef>
              <a:defRPr b="1" sz="2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88" name="Google Shape;57;p7"/>
          <p:cNvSpPr txBox="1"/>
          <p:nvPr>
            <p:ph type="body" sz="half" idx="21"/>
          </p:nvPr>
        </p:nvSpPr>
        <p:spPr>
          <a:xfrm>
            <a:off x="609600" y="2174875"/>
            <a:ext cx="5386917" cy="3951288"/>
          </a:xfrm>
          <a:prstGeom prst="rect">
            <a:avLst/>
          </a:prstGeom>
        </p:spPr>
        <p:txBody>
          <a:bodyPr lIns="45699" tIns="45699" rIns="45699" bIns="45699">
            <a:normAutofit fontScale="100000" lnSpcReduction="0"/>
          </a:bodyPr>
          <a:lstStyle/>
          <a:p>
            <a:pPr marL="457200" indent="-381000">
              <a:spcBef>
                <a:spcPts val="400"/>
              </a:spcBef>
              <a:buClr>
                <a:srgbClr val="000000"/>
              </a:buClr>
              <a:buSzPts val="2400"/>
              <a:buFont typeface="Arial"/>
              <a:buChar char="•"/>
              <a:defRPr sz="2400">
                <a:latin typeface="Calibri"/>
                <a:ea typeface="Calibri"/>
                <a:cs typeface="Calibri"/>
                <a:sym typeface="Calibri"/>
              </a:defRPr>
            </a:pPr>
          </a:p>
        </p:txBody>
      </p:sp>
      <p:sp>
        <p:nvSpPr>
          <p:cNvPr id="89" name="Google Shape;58;p7"/>
          <p:cNvSpPr txBox="1"/>
          <p:nvPr>
            <p:ph type="body" sz="quarter" idx="22"/>
          </p:nvPr>
        </p:nvSpPr>
        <p:spPr>
          <a:xfrm>
            <a:off x="6193370" y="1535113"/>
            <a:ext cx="5389034" cy="639763"/>
          </a:xfrm>
          <a:prstGeom prst="rect">
            <a:avLst/>
          </a:prstGeom>
        </p:spPr>
        <p:txBody>
          <a:bodyPr lIns="45699" tIns="45699" rIns="45699" bIns="45699" anchor="b">
            <a:normAutofit fontScale="100000" lnSpcReduction="0"/>
          </a:bodyPr>
          <a:lstStyle/>
          <a:p>
            <a:pPr marL="228600">
              <a:spcBef>
                <a:spcPts val="400"/>
              </a:spcBef>
              <a:defRPr b="1" sz="2400">
                <a:latin typeface="Calibri"/>
                <a:ea typeface="Calibri"/>
                <a:cs typeface="Calibri"/>
                <a:sym typeface="Calibri"/>
              </a:defRPr>
            </a:pPr>
          </a:p>
        </p:txBody>
      </p:sp>
      <p:sp>
        <p:nvSpPr>
          <p:cNvPr id="90" name="Google Shape;59;p7"/>
          <p:cNvSpPr txBox="1"/>
          <p:nvPr>
            <p:ph type="body" sz="half" idx="23"/>
          </p:nvPr>
        </p:nvSpPr>
        <p:spPr>
          <a:xfrm>
            <a:off x="6193370" y="2174875"/>
            <a:ext cx="5389034" cy="3951288"/>
          </a:xfrm>
          <a:prstGeom prst="rect">
            <a:avLst/>
          </a:prstGeom>
        </p:spPr>
        <p:txBody>
          <a:bodyPr lIns="45699" tIns="45699" rIns="45699" bIns="45699">
            <a:normAutofit fontScale="100000" lnSpcReduction="0"/>
          </a:bodyPr>
          <a:lstStyle/>
          <a:p>
            <a:pPr marL="457200" indent="-381000">
              <a:spcBef>
                <a:spcPts val="400"/>
              </a:spcBef>
              <a:buClr>
                <a:srgbClr val="000000"/>
              </a:buClr>
              <a:buSzPts val="2400"/>
              <a:buFont typeface="Arial"/>
              <a:buChar char="•"/>
              <a:defRPr sz="2400">
                <a:latin typeface="Calibri"/>
                <a:ea typeface="Calibri"/>
                <a:cs typeface="Calibri"/>
                <a:sym typeface="Calibri"/>
              </a:defRPr>
            </a:pPr>
          </a:p>
        </p:txBody>
      </p:sp>
      <p:sp>
        <p:nvSpPr>
          <p:cNvPr id="91" name="Slide Number"/>
          <p:cNvSpPr txBox="1"/>
          <p:nvPr>
            <p:ph type="sldNum" sz="quarter" idx="2"/>
          </p:nvPr>
        </p:nvSpPr>
        <p:spPr>
          <a:prstGeom prst="rect">
            <a:avLst/>
          </a:prstGeom>
        </p:spPr>
        <p:txBody>
          <a:bodyPr/>
          <a:lstStyle/>
          <a:p>
            <a:pPr/>
            <a:fld id="{86CB4B4D-7CA3-9044-876B-883B54F8677D}" type="slidenum"/>
          </a:p>
        </p:txBody>
      </p:sp>
      <p:grpSp>
        <p:nvGrpSpPr>
          <p:cNvPr id="94" name="Google Shape;62;p7"/>
          <p:cNvGrpSpPr/>
          <p:nvPr/>
        </p:nvGrpSpPr>
        <p:grpSpPr>
          <a:xfrm>
            <a:off x="457199" y="6400800"/>
            <a:ext cx="487420" cy="274321"/>
            <a:chOff x="0" y="0"/>
            <a:chExt cx="487418" cy="274320"/>
          </a:xfrm>
        </p:grpSpPr>
        <p:pic>
          <p:nvPicPr>
            <p:cNvPr id="92" name="Google Shape;63;p7" descr="Google Shape;63;p7"/>
            <p:cNvPicPr>
              <a:picLocks noChangeAspect="1"/>
            </p:cNvPicPr>
            <p:nvPr/>
          </p:nvPicPr>
          <p:blipFill>
            <a:blip r:embed="rId2">
              <a:extLst/>
            </a:blip>
            <a:stretch>
              <a:fillRect/>
            </a:stretch>
          </p:blipFill>
          <p:spPr>
            <a:xfrm>
              <a:off x="-1" y="0"/>
              <a:ext cx="246588" cy="274321"/>
            </a:xfrm>
            <a:prstGeom prst="rect">
              <a:avLst/>
            </a:prstGeom>
            <a:ln w="12700" cap="flat">
              <a:noFill/>
              <a:miter lim="400000"/>
            </a:ln>
            <a:effectLst/>
          </p:spPr>
        </p:pic>
        <p:pic>
          <p:nvPicPr>
            <p:cNvPr id="93" name="Google Shape;64;p7" descr="Google Shape;64;p7"/>
            <p:cNvPicPr>
              <a:picLocks noChangeAspect="1"/>
            </p:cNvPicPr>
            <p:nvPr/>
          </p:nvPicPr>
          <p:blipFill>
            <a:blip r:embed="rId3">
              <a:extLst/>
            </a:blip>
            <a:stretch>
              <a:fillRect/>
            </a:stretch>
          </p:blipFill>
          <p:spPr>
            <a:xfrm>
              <a:off x="246586" y="0"/>
              <a:ext cx="240833" cy="274321"/>
            </a:xfrm>
            <a:prstGeom prst="rect">
              <a:avLst/>
            </a:prstGeom>
            <a:ln w="12700" cap="flat">
              <a:noFill/>
              <a:miter lim="400000"/>
            </a:ln>
            <a:effectLst/>
          </p:spPr>
        </p:pic>
      </p:gr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Title">
    <p:spTree>
      <p:nvGrpSpPr>
        <p:cNvPr id="1" name=""/>
        <p:cNvGrpSpPr/>
        <p:nvPr/>
      </p:nvGrpSpPr>
      <p:grpSpPr>
        <a:xfrm>
          <a:off x="0" y="0"/>
          <a:ext cx="0" cy="0"/>
          <a:chOff x="0" y="0"/>
          <a:chExt cx="0" cy="0"/>
        </a:xfrm>
      </p:grpSpPr>
      <p:sp>
        <p:nvSpPr>
          <p:cNvPr id="101" name="Title Text"/>
          <p:cNvSpPr txBox="1"/>
          <p:nvPr>
            <p:ph type="title"/>
          </p:nvPr>
        </p:nvSpPr>
        <p:spPr>
          <a:xfrm>
            <a:off x="609600" y="2739957"/>
            <a:ext cx="10972800" cy="767277"/>
          </a:xfrm>
          <a:prstGeom prst="rect">
            <a:avLst/>
          </a:prstGeom>
        </p:spPr>
        <p:txBody>
          <a:bodyPr/>
          <a:lstStyle>
            <a:lvl1pPr>
              <a:defRPr sz="3200">
                <a:solidFill>
                  <a:srgbClr val="000000"/>
                </a:solidFill>
              </a:defRPr>
            </a:lvl1pPr>
          </a:lstStyle>
          <a:p>
            <a:pPr/>
            <a:r>
              <a:t>Title Text</a:t>
            </a:r>
          </a:p>
        </p:txBody>
      </p:sp>
      <p:sp>
        <p:nvSpPr>
          <p:cNvPr id="102" name="Slide Number"/>
          <p:cNvSpPr txBox="1"/>
          <p:nvPr>
            <p:ph type="sldNum" sz="quarter" idx="2"/>
          </p:nvPr>
        </p:nvSpPr>
        <p:spPr>
          <a:prstGeom prst="rect">
            <a:avLst/>
          </a:prstGeom>
        </p:spPr>
        <p:txBody>
          <a:bodyPr/>
          <a:lstStyle/>
          <a:p>
            <a:pPr/>
            <a:fld id="{86CB4B4D-7CA3-9044-876B-883B54F8677D}" type="slidenum"/>
          </a:p>
        </p:txBody>
      </p:sp>
      <p:sp>
        <p:nvSpPr>
          <p:cNvPr id="103" name="Google Shape;68;p8"/>
          <p:cNvSpPr txBox="1"/>
          <p:nvPr/>
        </p:nvSpPr>
        <p:spPr>
          <a:xfrm>
            <a:off x="5303525" y="6400800"/>
            <a:ext cx="1712250" cy="42160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cap="small" sz="1100">
                <a:solidFill>
                  <a:srgbClr val="7F7F7F"/>
                </a:solidFill>
                <a:latin typeface="Karla"/>
                <a:ea typeface="Karla"/>
                <a:cs typeface="Karla"/>
                <a:sym typeface="Karla"/>
              </a:defRPr>
            </a:lvl1pPr>
          </a:lstStyle>
          <a:p>
            <a:pPr/>
            <a:r>
              <a:t>CS109A, Protopapas, Rader</a:t>
            </a:r>
          </a:p>
        </p:txBody>
      </p:sp>
      <p:grpSp>
        <p:nvGrpSpPr>
          <p:cNvPr id="106" name="Google Shape;69;p8"/>
          <p:cNvGrpSpPr/>
          <p:nvPr/>
        </p:nvGrpSpPr>
        <p:grpSpPr>
          <a:xfrm>
            <a:off x="457199" y="6400800"/>
            <a:ext cx="487420" cy="274321"/>
            <a:chOff x="0" y="0"/>
            <a:chExt cx="487418" cy="274320"/>
          </a:xfrm>
        </p:grpSpPr>
        <p:pic>
          <p:nvPicPr>
            <p:cNvPr id="104" name="Google Shape;70;p8" descr="Google Shape;70;p8"/>
            <p:cNvPicPr>
              <a:picLocks noChangeAspect="1"/>
            </p:cNvPicPr>
            <p:nvPr/>
          </p:nvPicPr>
          <p:blipFill>
            <a:blip r:embed="rId2">
              <a:extLst/>
            </a:blip>
            <a:stretch>
              <a:fillRect/>
            </a:stretch>
          </p:blipFill>
          <p:spPr>
            <a:xfrm>
              <a:off x="-1" y="0"/>
              <a:ext cx="246588" cy="274321"/>
            </a:xfrm>
            <a:prstGeom prst="rect">
              <a:avLst/>
            </a:prstGeom>
            <a:ln w="12700" cap="flat">
              <a:noFill/>
              <a:miter lim="400000"/>
            </a:ln>
            <a:effectLst/>
          </p:spPr>
        </p:pic>
        <p:pic>
          <p:nvPicPr>
            <p:cNvPr id="105" name="Google Shape;71;p8" descr="Google Shape;71;p8"/>
            <p:cNvPicPr>
              <a:picLocks noChangeAspect="1"/>
            </p:cNvPicPr>
            <p:nvPr/>
          </p:nvPicPr>
          <p:blipFill>
            <a:blip r:embed="rId3">
              <a:extLst/>
            </a:blip>
            <a:stretch>
              <a:fillRect/>
            </a:stretch>
          </p:blipFill>
          <p:spPr>
            <a:xfrm>
              <a:off x="246586" y="0"/>
              <a:ext cx="240833" cy="274321"/>
            </a:xfrm>
            <a:prstGeom prst="rect">
              <a:avLst/>
            </a:prstGeom>
            <a:ln w="12700" cap="flat">
              <a:noFill/>
              <a:miter lim="400000"/>
            </a:ln>
            <a:effectLst/>
          </p:spPr>
        </p:pic>
      </p:gr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13" name="Slide Number"/>
          <p:cNvSpPr txBox="1"/>
          <p:nvPr>
            <p:ph type="sldNum" sz="quarter" idx="2"/>
          </p:nvPr>
        </p:nvSpPr>
        <p:spPr>
          <a:prstGeom prst="rect">
            <a:avLst/>
          </a:prstGeom>
        </p:spPr>
        <p:txBody>
          <a:bodyPr/>
          <a:lstStyle/>
          <a:p>
            <a:pPr/>
            <a:fld id="{86CB4B4D-7CA3-9044-876B-883B54F8677D}" type="slidenum"/>
          </a:p>
        </p:txBody>
      </p:sp>
      <p:sp>
        <p:nvSpPr>
          <p:cNvPr id="114" name="Google Shape;74;p9"/>
          <p:cNvSpPr txBox="1"/>
          <p:nvPr/>
        </p:nvSpPr>
        <p:spPr>
          <a:xfrm>
            <a:off x="5303525" y="6400800"/>
            <a:ext cx="1712250" cy="42160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cap="small" sz="1100">
                <a:solidFill>
                  <a:srgbClr val="7F7F7F"/>
                </a:solidFill>
                <a:latin typeface="Karla"/>
                <a:ea typeface="Karla"/>
                <a:cs typeface="Karla"/>
                <a:sym typeface="Karla"/>
              </a:defRPr>
            </a:lvl1pPr>
          </a:lstStyle>
          <a:p>
            <a:pPr/>
            <a:r>
              <a:t>CS109A, Protopapas, Rader</a:t>
            </a:r>
          </a:p>
        </p:txBody>
      </p:sp>
      <p:grpSp>
        <p:nvGrpSpPr>
          <p:cNvPr id="117" name="Google Shape;75;p9"/>
          <p:cNvGrpSpPr/>
          <p:nvPr/>
        </p:nvGrpSpPr>
        <p:grpSpPr>
          <a:xfrm>
            <a:off x="457199" y="6400800"/>
            <a:ext cx="487420" cy="274321"/>
            <a:chOff x="0" y="0"/>
            <a:chExt cx="487418" cy="274320"/>
          </a:xfrm>
        </p:grpSpPr>
        <p:pic>
          <p:nvPicPr>
            <p:cNvPr id="115" name="Google Shape;76;p9" descr="Google Shape;76;p9"/>
            <p:cNvPicPr>
              <a:picLocks noChangeAspect="1"/>
            </p:cNvPicPr>
            <p:nvPr/>
          </p:nvPicPr>
          <p:blipFill>
            <a:blip r:embed="rId2">
              <a:extLst/>
            </a:blip>
            <a:stretch>
              <a:fillRect/>
            </a:stretch>
          </p:blipFill>
          <p:spPr>
            <a:xfrm>
              <a:off x="-1" y="0"/>
              <a:ext cx="246588" cy="274321"/>
            </a:xfrm>
            <a:prstGeom prst="rect">
              <a:avLst/>
            </a:prstGeom>
            <a:ln w="12700" cap="flat">
              <a:noFill/>
              <a:miter lim="400000"/>
            </a:ln>
            <a:effectLst/>
          </p:spPr>
        </p:pic>
        <p:pic>
          <p:nvPicPr>
            <p:cNvPr id="116" name="Google Shape;77;p9" descr="Google Shape;77;p9"/>
            <p:cNvPicPr>
              <a:picLocks noChangeAspect="1"/>
            </p:cNvPicPr>
            <p:nvPr/>
          </p:nvPicPr>
          <p:blipFill>
            <a:blip r:embed="rId3">
              <a:extLst/>
            </a:blip>
            <a:stretch>
              <a:fillRect/>
            </a:stretch>
          </p:blipFill>
          <p:spPr>
            <a:xfrm>
              <a:off x="246586" y="0"/>
              <a:ext cx="240833" cy="274321"/>
            </a:xfrm>
            <a:prstGeom prst="rect">
              <a:avLst/>
            </a:prstGeom>
            <a:ln w="12700" cap="flat">
              <a:noFill/>
              <a:miter lim="400000"/>
            </a:ln>
            <a:effectLst/>
          </p:spPr>
        </p:pic>
      </p:gr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9F9F9"/>
        </a:solidFill>
      </p:bgPr>
    </p:bg>
    <p:spTree>
      <p:nvGrpSpPr>
        <p:cNvPr id="1" name=""/>
        <p:cNvGrpSpPr/>
        <p:nvPr/>
      </p:nvGrpSpPr>
      <p:grpSpPr>
        <a:xfrm>
          <a:off x="0" y="0"/>
          <a:ext cx="0" cy="0"/>
          <a:chOff x="0" y="0"/>
          <a:chExt cx="0" cy="0"/>
        </a:xfrm>
      </p:grpSpPr>
      <p:sp>
        <p:nvSpPr>
          <p:cNvPr id="2" name="Title Text"/>
          <p:cNvSpPr txBox="1"/>
          <p:nvPr>
            <p:ph type="title"/>
          </p:nvPr>
        </p:nvSpPr>
        <p:spPr>
          <a:xfrm>
            <a:off x="914400" y="1694901"/>
            <a:ext cx="10363200" cy="147002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a:r>
              <a:t>Title Text</a:t>
            </a:r>
          </a:p>
        </p:txBody>
      </p:sp>
      <p:sp>
        <p:nvSpPr>
          <p:cNvPr id="3" name="Slide Number"/>
          <p:cNvSpPr txBox="1"/>
          <p:nvPr>
            <p:ph type="sldNum" sz="quarter" idx="2"/>
          </p:nvPr>
        </p:nvSpPr>
        <p:spPr>
          <a:xfrm>
            <a:off x="11730216" y="6459230"/>
            <a:ext cx="258585" cy="248265"/>
          </a:xfrm>
          <a:prstGeom prst="rect">
            <a:avLst/>
          </a:prstGeom>
          <a:ln w="12700">
            <a:miter lim="400000"/>
          </a:ln>
        </p:spPr>
        <p:txBody>
          <a:bodyPr wrap="none" lIns="45699" tIns="45699" rIns="45699" bIns="45699" anchor="ctr">
            <a:spAutoFit/>
          </a:bodyPr>
          <a:lstStyle>
            <a:lvl1pPr algn="r">
              <a:defRPr sz="1200">
                <a:solidFill>
                  <a:srgbClr val="888888"/>
                </a:solidFill>
                <a:latin typeface="Calibri"/>
                <a:ea typeface="Calibri"/>
                <a:cs typeface="Calibri"/>
                <a:sym typeface="Calibri"/>
              </a:defRPr>
            </a:lvl1pPr>
          </a:lstStyle>
          <a:p>
            <a:pPr/>
            <a:fld id="{86CB4B4D-7CA3-9044-876B-883B54F8677D}" type="slidenum"/>
          </a:p>
        </p:txBody>
      </p:sp>
      <p:sp>
        <p:nvSpPr>
          <p:cNvPr id="4" name="Google Shape;18;p2"/>
          <p:cNvSpPr txBox="1"/>
          <p:nvPr/>
        </p:nvSpPr>
        <p:spPr>
          <a:xfrm>
            <a:off x="2128524" y="2958527"/>
            <a:ext cx="7934951" cy="9423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sz="3200">
                <a:solidFill>
                  <a:srgbClr val="3F3F3F"/>
                </a:solidFill>
                <a:latin typeface="Karla"/>
                <a:ea typeface="Karla"/>
                <a:cs typeface="Karla"/>
                <a:sym typeface="Karla"/>
              </a:defRPr>
            </a:pPr>
            <a:r>
              <a:t>CS109A Introduction to Data Science</a:t>
            </a:r>
            <a:endParaRPr sz="2400"/>
          </a:p>
          <a:p>
            <a:pPr algn="ctr">
              <a:defRPr sz="2400">
                <a:solidFill>
                  <a:srgbClr val="3F3F3F"/>
                </a:solidFill>
                <a:latin typeface="Karla"/>
                <a:ea typeface="Karla"/>
                <a:cs typeface="Karla"/>
                <a:sym typeface="Karla"/>
              </a:defRPr>
            </a:pPr>
            <a:r>
              <a:t>Pavlos Protopapas, Kevin Rader, and Chris Tanner</a:t>
            </a:r>
          </a:p>
        </p:txBody>
      </p:sp>
      <p:grpSp>
        <p:nvGrpSpPr>
          <p:cNvPr id="7" name="Google Shape;19;p2"/>
          <p:cNvGrpSpPr/>
          <p:nvPr/>
        </p:nvGrpSpPr>
        <p:grpSpPr>
          <a:xfrm>
            <a:off x="4475133" y="4428548"/>
            <a:ext cx="3154321" cy="1764797"/>
            <a:chOff x="0" y="0"/>
            <a:chExt cx="3154320" cy="1764795"/>
          </a:xfrm>
        </p:grpSpPr>
        <p:pic>
          <p:nvPicPr>
            <p:cNvPr id="5" name="Google Shape;20;p2" descr="Google Shape;20;p2"/>
            <p:cNvPicPr>
              <a:picLocks noChangeAspect="1"/>
            </p:cNvPicPr>
            <p:nvPr/>
          </p:nvPicPr>
          <p:blipFill>
            <a:blip r:embed="rId2">
              <a:extLst/>
            </a:blip>
            <a:stretch>
              <a:fillRect/>
            </a:stretch>
          </p:blipFill>
          <p:spPr>
            <a:xfrm>
              <a:off x="-1" y="3"/>
              <a:ext cx="1555355" cy="1764793"/>
            </a:xfrm>
            <a:prstGeom prst="rect">
              <a:avLst/>
            </a:prstGeom>
            <a:ln w="12700" cap="flat">
              <a:noFill/>
              <a:miter lim="400000"/>
            </a:ln>
            <a:effectLst/>
          </p:spPr>
        </p:pic>
        <p:pic>
          <p:nvPicPr>
            <p:cNvPr id="6" name="Google Shape;21;p2" descr="Google Shape;21;p2"/>
            <p:cNvPicPr>
              <a:picLocks noChangeAspect="1"/>
            </p:cNvPicPr>
            <p:nvPr/>
          </p:nvPicPr>
          <p:blipFill>
            <a:blip r:embed="rId3">
              <a:extLst/>
            </a:blip>
            <a:stretch>
              <a:fillRect/>
            </a:stretch>
          </p:blipFill>
          <p:spPr>
            <a:xfrm>
              <a:off x="1599839" y="-1"/>
              <a:ext cx="1554482" cy="1764793"/>
            </a:xfrm>
            <a:prstGeom prst="rect">
              <a:avLst/>
            </a:prstGeom>
            <a:ln w="12700" cap="flat">
              <a:noFill/>
              <a:miter lim="400000"/>
            </a:ln>
            <a:effectLst/>
          </p:spPr>
        </p:pic>
      </p:grpSp>
      <p:sp>
        <p:nvSpPr>
          <p:cNvPr id="8" name="Body Level One…"/>
          <p:cNvSpPr txBox="1"/>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3400" u="none">
          <a:solidFill>
            <a:srgbClr val="464646"/>
          </a:solidFill>
          <a:uFillTx/>
          <a:latin typeface="Karla"/>
          <a:ea typeface="Karla"/>
          <a:cs typeface="Karla"/>
          <a:sym typeface="Karla"/>
        </a:defRPr>
      </a:lvl1pPr>
      <a:lvl2pPr marL="0" marR="0" indent="0" algn="ctr" defTabSz="914400" rtl="0" latinLnBrk="0">
        <a:lnSpc>
          <a:spcPct val="100000"/>
        </a:lnSpc>
        <a:spcBef>
          <a:spcPts val="0"/>
        </a:spcBef>
        <a:spcAft>
          <a:spcPts val="0"/>
        </a:spcAft>
        <a:buClrTx/>
        <a:buSzTx/>
        <a:buFontTx/>
        <a:buNone/>
        <a:tabLst/>
        <a:defRPr b="0" baseline="0" cap="none" i="0" spc="0" strike="noStrike" sz="3400" u="none">
          <a:solidFill>
            <a:srgbClr val="464646"/>
          </a:solidFill>
          <a:uFillTx/>
          <a:latin typeface="Karla"/>
          <a:ea typeface="Karla"/>
          <a:cs typeface="Karla"/>
          <a:sym typeface="Karla"/>
        </a:defRPr>
      </a:lvl2pPr>
      <a:lvl3pPr marL="0" marR="0" indent="0" algn="ctr" defTabSz="914400" rtl="0" latinLnBrk="0">
        <a:lnSpc>
          <a:spcPct val="100000"/>
        </a:lnSpc>
        <a:spcBef>
          <a:spcPts val="0"/>
        </a:spcBef>
        <a:spcAft>
          <a:spcPts val="0"/>
        </a:spcAft>
        <a:buClrTx/>
        <a:buSzTx/>
        <a:buFontTx/>
        <a:buNone/>
        <a:tabLst/>
        <a:defRPr b="0" baseline="0" cap="none" i="0" spc="0" strike="noStrike" sz="3400" u="none">
          <a:solidFill>
            <a:srgbClr val="464646"/>
          </a:solidFill>
          <a:uFillTx/>
          <a:latin typeface="Karla"/>
          <a:ea typeface="Karla"/>
          <a:cs typeface="Karla"/>
          <a:sym typeface="Karla"/>
        </a:defRPr>
      </a:lvl3pPr>
      <a:lvl4pPr marL="0" marR="0" indent="0" algn="ctr" defTabSz="914400" rtl="0" latinLnBrk="0">
        <a:lnSpc>
          <a:spcPct val="100000"/>
        </a:lnSpc>
        <a:spcBef>
          <a:spcPts val="0"/>
        </a:spcBef>
        <a:spcAft>
          <a:spcPts val="0"/>
        </a:spcAft>
        <a:buClrTx/>
        <a:buSzTx/>
        <a:buFontTx/>
        <a:buNone/>
        <a:tabLst/>
        <a:defRPr b="0" baseline="0" cap="none" i="0" spc="0" strike="noStrike" sz="3400" u="none">
          <a:solidFill>
            <a:srgbClr val="464646"/>
          </a:solidFill>
          <a:uFillTx/>
          <a:latin typeface="Karla"/>
          <a:ea typeface="Karla"/>
          <a:cs typeface="Karla"/>
          <a:sym typeface="Karla"/>
        </a:defRPr>
      </a:lvl4pPr>
      <a:lvl5pPr marL="0" marR="0" indent="0" algn="ctr" defTabSz="914400" rtl="0" latinLnBrk="0">
        <a:lnSpc>
          <a:spcPct val="100000"/>
        </a:lnSpc>
        <a:spcBef>
          <a:spcPts val="0"/>
        </a:spcBef>
        <a:spcAft>
          <a:spcPts val="0"/>
        </a:spcAft>
        <a:buClrTx/>
        <a:buSzTx/>
        <a:buFontTx/>
        <a:buNone/>
        <a:tabLst/>
        <a:defRPr b="0" baseline="0" cap="none" i="0" spc="0" strike="noStrike" sz="3400" u="none">
          <a:solidFill>
            <a:srgbClr val="464646"/>
          </a:solidFill>
          <a:uFillTx/>
          <a:latin typeface="Karla"/>
          <a:ea typeface="Karla"/>
          <a:cs typeface="Karla"/>
          <a:sym typeface="Karla"/>
        </a:defRPr>
      </a:lvl5pPr>
      <a:lvl6pPr marL="0" marR="0" indent="0" algn="ctr" defTabSz="914400" rtl="0" latinLnBrk="0">
        <a:lnSpc>
          <a:spcPct val="100000"/>
        </a:lnSpc>
        <a:spcBef>
          <a:spcPts val="0"/>
        </a:spcBef>
        <a:spcAft>
          <a:spcPts val="0"/>
        </a:spcAft>
        <a:buClrTx/>
        <a:buSzTx/>
        <a:buFontTx/>
        <a:buNone/>
        <a:tabLst/>
        <a:defRPr b="0" baseline="0" cap="none" i="0" spc="0" strike="noStrike" sz="3400" u="none">
          <a:solidFill>
            <a:srgbClr val="464646"/>
          </a:solidFill>
          <a:uFillTx/>
          <a:latin typeface="Karla"/>
          <a:ea typeface="Karla"/>
          <a:cs typeface="Karla"/>
          <a:sym typeface="Karla"/>
        </a:defRPr>
      </a:lvl6pPr>
      <a:lvl7pPr marL="0" marR="0" indent="0" algn="ctr" defTabSz="914400" rtl="0" latinLnBrk="0">
        <a:lnSpc>
          <a:spcPct val="100000"/>
        </a:lnSpc>
        <a:spcBef>
          <a:spcPts val="0"/>
        </a:spcBef>
        <a:spcAft>
          <a:spcPts val="0"/>
        </a:spcAft>
        <a:buClrTx/>
        <a:buSzTx/>
        <a:buFontTx/>
        <a:buNone/>
        <a:tabLst/>
        <a:defRPr b="0" baseline="0" cap="none" i="0" spc="0" strike="noStrike" sz="3400" u="none">
          <a:solidFill>
            <a:srgbClr val="464646"/>
          </a:solidFill>
          <a:uFillTx/>
          <a:latin typeface="Karla"/>
          <a:ea typeface="Karla"/>
          <a:cs typeface="Karla"/>
          <a:sym typeface="Karla"/>
        </a:defRPr>
      </a:lvl7pPr>
      <a:lvl8pPr marL="0" marR="0" indent="0" algn="ctr" defTabSz="914400" rtl="0" latinLnBrk="0">
        <a:lnSpc>
          <a:spcPct val="100000"/>
        </a:lnSpc>
        <a:spcBef>
          <a:spcPts val="0"/>
        </a:spcBef>
        <a:spcAft>
          <a:spcPts val="0"/>
        </a:spcAft>
        <a:buClrTx/>
        <a:buSzTx/>
        <a:buFontTx/>
        <a:buNone/>
        <a:tabLst/>
        <a:defRPr b="0" baseline="0" cap="none" i="0" spc="0" strike="noStrike" sz="3400" u="none">
          <a:solidFill>
            <a:srgbClr val="464646"/>
          </a:solidFill>
          <a:uFillTx/>
          <a:latin typeface="Karla"/>
          <a:ea typeface="Karla"/>
          <a:cs typeface="Karla"/>
          <a:sym typeface="Karla"/>
        </a:defRPr>
      </a:lvl8pPr>
      <a:lvl9pPr marL="0" marR="0" indent="0" algn="ctr" defTabSz="914400" rtl="0" latinLnBrk="0">
        <a:lnSpc>
          <a:spcPct val="100000"/>
        </a:lnSpc>
        <a:spcBef>
          <a:spcPts val="0"/>
        </a:spcBef>
        <a:spcAft>
          <a:spcPts val="0"/>
        </a:spcAft>
        <a:buClrTx/>
        <a:buSzTx/>
        <a:buFontTx/>
        <a:buNone/>
        <a:tabLst/>
        <a:defRPr b="0" baseline="0" cap="none" i="0" spc="0" strike="noStrike" sz="3400" u="none">
          <a:solidFill>
            <a:srgbClr val="464646"/>
          </a:solidFill>
          <a:uFillTx/>
          <a:latin typeface="Karla"/>
          <a:ea typeface="Karla"/>
          <a:cs typeface="Karla"/>
          <a:sym typeface="Karla"/>
        </a:defRPr>
      </a:lvl9pPr>
    </p:titleStyle>
    <p:bodyStyle>
      <a:lvl1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gif"/><Relationship Id="rId3" Type="http://schemas.openxmlformats.org/officeDocument/2006/relationships/image" Target="../media/image7.gif"/><Relationship Id="rId4" Type="http://schemas.openxmlformats.org/officeDocument/2006/relationships/image" Target="../media/image8.g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9.gif"/><Relationship Id="rId4" Type="http://schemas.openxmlformats.org/officeDocument/2006/relationships/image" Target="../media/image10.gif"/><Relationship Id="rId5" Type="http://schemas.openxmlformats.org/officeDocument/2006/relationships/image" Target="../media/image11.g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gif"/><Relationship Id="rId3" Type="http://schemas.openxmlformats.org/officeDocument/2006/relationships/image" Target="../media/image12.gif"/><Relationship Id="rId4" Type="http://schemas.openxmlformats.org/officeDocument/2006/relationships/image" Target="../media/image11.png"/><Relationship Id="rId5" Type="http://schemas.openxmlformats.org/officeDocument/2006/relationships/image" Target="../media/image13.gif"/><Relationship Id="rId6" Type="http://schemas.openxmlformats.org/officeDocument/2006/relationships/image" Target="../media/image14.gif"/><Relationship Id="rId7" Type="http://schemas.openxmlformats.org/officeDocument/2006/relationships/image" Target="../media/image15.gif"/><Relationship Id="rId8" Type="http://schemas.openxmlformats.org/officeDocument/2006/relationships/image" Target="../media/image16.gif"/><Relationship Id="rId9" Type="http://schemas.openxmlformats.org/officeDocument/2006/relationships/image" Target="../media/image17.g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gif"/><Relationship Id="rId3" Type="http://schemas.openxmlformats.org/officeDocument/2006/relationships/image" Target="../media/image19.gif"/><Relationship Id="rId4" Type="http://schemas.openxmlformats.org/officeDocument/2006/relationships/image" Target="../media/image20.gif"/><Relationship Id="rId5" Type="http://schemas.openxmlformats.org/officeDocument/2006/relationships/image" Target="../media/image21.gif"/><Relationship Id="rId6" Type="http://schemas.openxmlformats.org/officeDocument/2006/relationships/image" Target="../media/image22.gif"/><Relationship Id="rId7" Type="http://schemas.openxmlformats.org/officeDocument/2006/relationships/image" Target="../media/image3.jpeg"/><Relationship Id="rId8" Type="http://schemas.openxmlformats.org/officeDocument/2006/relationships/image" Target="../media/image23.g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24.gif"/><Relationship Id="rId4" Type="http://schemas.openxmlformats.org/officeDocument/2006/relationships/image" Target="../media/image22.g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gif"/><Relationship Id="rId3" Type="http://schemas.openxmlformats.org/officeDocument/2006/relationships/image" Target="../media/image26.gif"/><Relationship Id="rId4" Type="http://schemas.openxmlformats.org/officeDocument/2006/relationships/image" Target="../media/image27.gif"/><Relationship Id="rId5" Type="http://schemas.openxmlformats.org/officeDocument/2006/relationships/image" Target="../media/image28.gif"/><Relationship Id="rId6" Type="http://schemas.openxmlformats.org/officeDocument/2006/relationships/image" Target="../media/image29.gif"/><Relationship Id="rId7" Type="http://schemas.openxmlformats.org/officeDocument/2006/relationships/image" Target="../media/image30.g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gif"/><Relationship Id="rId3"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image" Target="../media/image32.g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gif"/><Relationship Id="rId3" Type="http://schemas.openxmlformats.org/officeDocument/2006/relationships/image" Target="../media/image34.gif"/><Relationship Id="rId4" Type="http://schemas.openxmlformats.org/officeDocument/2006/relationships/image" Target="../media/image35.gif"/><Relationship Id="rId5" Type="http://schemas.openxmlformats.org/officeDocument/2006/relationships/image" Target="../media/image36.gif"/><Relationship Id="rId6" Type="http://schemas.openxmlformats.org/officeDocument/2006/relationships/image" Target="../media/image37.g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gif"/><Relationship Id="rId3" Type="http://schemas.openxmlformats.org/officeDocument/2006/relationships/image" Target="../media/image34.gif"/><Relationship Id="rId4" Type="http://schemas.openxmlformats.org/officeDocument/2006/relationships/image" Target="../media/image35.gif"/><Relationship Id="rId5" Type="http://schemas.openxmlformats.org/officeDocument/2006/relationships/image" Target="../media/image1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gif"/><Relationship Id="rId3" Type="http://schemas.openxmlformats.org/officeDocument/2006/relationships/image" Target="../media/image16.png"/><Relationship Id="rId4" Type="http://schemas.openxmlformats.org/officeDocument/2006/relationships/image" Target="../media/image39.gif"/><Relationship Id="rId5" Type="http://schemas.openxmlformats.org/officeDocument/2006/relationships/image" Target="../media/image40.g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gif"/><Relationship Id="rId3" Type="http://schemas.openxmlformats.org/officeDocument/2006/relationships/image" Target="../media/image42.g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gif"/><Relationship Id="rId3" Type="http://schemas.openxmlformats.org/officeDocument/2006/relationships/image" Target="../media/image44.gif"/><Relationship Id="rId4" Type="http://schemas.openxmlformats.org/officeDocument/2006/relationships/image" Target="../media/image45.gif"/><Relationship Id="rId5" Type="http://schemas.openxmlformats.org/officeDocument/2006/relationships/image" Target="../media/image46.gif"/><Relationship Id="rId6" Type="http://schemas.openxmlformats.org/officeDocument/2006/relationships/image" Target="../media/image47.gif"/><Relationship Id="rId7" Type="http://schemas.openxmlformats.org/officeDocument/2006/relationships/image" Target="../media/image1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g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g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gif"/><Relationship Id="rId3" Type="http://schemas.openxmlformats.org/officeDocument/2006/relationships/image" Target="../media/image1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gif"/><Relationship Id="rId3" Type="http://schemas.openxmlformats.org/officeDocument/2006/relationships/image" Target="../media/image1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gif"/></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2.gif"/><Relationship Id="rId4" Type="http://schemas.openxmlformats.org/officeDocument/2006/relationships/image" Target="../media/image3.gif"/><Relationship Id="rId5" Type="http://schemas.openxmlformats.org/officeDocument/2006/relationships/image" Target="../media/image4.gif"/><Relationship Id="rId6" Type="http://schemas.openxmlformats.org/officeDocument/2006/relationships/image" Target="../media/image5.gif"/></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Google Shape;108;p14"/>
          <p:cNvSpPr txBox="1"/>
          <p:nvPr>
            <p:ph type="ctrTitle"/>
          </p:nvPr>
        </p:nvSpPr>
        <p:spPr>
          <a:xfrm>
            <a:off x="881749" y="168549"/>
            <a:ext cx="10363201" cy="1759200"/>
          </a:xfrm>
          <a:prstGeom prst="rect">
            <a:avLst/>
          </a:prstGeom>
        </p:spPr>
        <p:txBody>
          <a:bodyPr/>
          <a:lstStyle/>
          <a:p>
            <a:pPr defTabSz="795527">
              <a:defRPr sz="2784"/>
            </a:pPr>
            <a:r>
              <a:t>Advanced Section #6: </a:t>
            </a:r>
            <a:br/>
            <a:r>
              <a:t>Convexity, Subgradients, Stochastic Gradient Descent</a:t>
            </a:r>
            <a:br/>
            <a:br/>
          </a:p>
        </p:txBody>
      </p:sp>
      <p:sp>
        <p:nvSpPr>
          <p:cNvPr id="165" name="Google Shape;109;p14"/>
          <p:cNvSpPr txBox="1"/>
          <p:nvPr>
            <p:ph type="sldNum" sz="quarter" idx="2"/>
          </p:nvPr>
        </p:nvSpPr>
        <p:spPr>
          <a:xfrm>
            <a:off x="11807458" y="6459230"/>
            <a:ext cx="181342"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6" name="Google Shape;110;p14"/>
          <p:cNvSpPr txBox="1"/>
          <p:nvPr/>
        </p:nvSpPr>
        <p:spPr>
          <a:xfrm>
            <a:off x="45724" y="2076225"/>
            <a:ext cx="12100551" cy="574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3200">
                <a:solidFill>
                  <a:srgbClr val="002060"/>
                </a:solidFill>
                <a:latin typeface="Karla"/>
                <a:ea typeface="Karla"/>
                <a:cs typeface="Karla"/>
                <a:sym typeface="Karla"/>
              </a:defRPr>
            </a:lvl1pPr>
          </a:lstStyle>
          <a:p>
            <a:pPr/>
            <a:r>
              <a:t>Cedric Flamant and Pavlos Protopapas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Title 1"/>
          <p:cNvSpPr txBox="1"/>
          <p:nvPr>
            <p:ph type="title"/>
          </p:nvPr>
        </p:nvSpPr>
        <p:spPr>
          <a:xfrm>
            <a:off x="349291" y="216530"/>
            <a:ext cx="11493418" cy="767278"/>
          </a:xfrm>
          <a:prstGeom prst="rect">
            <a:avLst/>
          </a:prstGeom>
        </p:spPr>
        <p:txBody>
          <a:bodyPr/>
          <a:lstStyle/>
          <a:p>
            <a:pPr/>
            <a:r>
              <a:t>Why do we care about convex functions?</a:t>
            </a:r>
          </a:p>
        </p:txBody>
      </p:sp>
      <p:sp>
        <p:nvSpPr>
          <p:cNvPr id="217" name="Text Placeholder 2"/>
          <p:cNvSpPr txBox="1"/>
          <p:nvPr>
            <p:ph type="body" sz="half" idx="1"/>
          </p:nvPr>
        </p:nvSpPr>
        <p:spPr>
          <a:xfrm>
            <a:off x="833414" y="1177757"/>
            <a:ext cx="5150137" cy="5223043"/>
          </a:xfrm>
          <a:prstGeom prst="rect">
            <a:avLst/>
          </a:prstGeom>
        </p:spPr>
        <p:txBody>
          <a:bodyPr/>
          <a:lstStyle/>
          <a:p>
            <a:pPr/>
            <a:r>
              <a:t>Convex Optimization:</a:t>
            </a:r>
          </a:p>
          <a:p>
            <a:pPr marL="685800" indent="-457200">
              <a:spcBef>
                <a:spcPts val="1800"/>
              </a:spcBef>
              <a:buClr>
                <a:srgbClr val="464646"/>
              </a:buClr>
              <a:buSzPts val="2800"/>
              <a:buFont typeface="Arial"/>
              <a:buChar char="•"/>
            </a:pPr>
            <a:r>
              <a:t>Every local minimum is a global minimum</a:t>
            </a:r>
          </a:p>
          <a:p>
            <a:pPr marL="685800" indent="-457200">
              <a:spcBef>
                <a:spcPts val="1800"/>
              </a:spcBef>
              <a:buClr>
                <a:srgbClr val="464646"/>
              </a:buClr>
              <a:buSzPts val="2800"/>
              <a:buFont typeface="Arial"/>
              <a:buChar char="•"/>
            </a:pPr>
            <a:r>
              <a:t>Gradient Descent is guaranteed to find a global minimum (with appropriate step size)</a:t>
            </a:r>
          </a:p>
          <a:p>
            <a:pPr marL="685800" indent="-457200">
              <a:spcBef>
                <a:spcPts val="1800"/>
              </a:spcBef>
              <a:buClr>
                <a:srgbClr val="464646"/>
              </a:buClr>
              <a:buSzPts val="2800"/>
              <a:buFont typeface="Arial"/>
              <a:buChar char="•"/>
            </a:pPr>
            <a:r>
              <a:t>Heavily relied on in proofs in machine learning papers</a:t>
            </a:r>
          </a:p>
        </p:txBody>
      </p:sp>
      <p:sp>
        <p:nvSpPr>
          <p:cNvPr id="218"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9" name="Picture 5" descr="Picture 5"/>
          <p:cNvPicPr>
            <a:picLocks noChangeAspect="1"/>
          </p:cNvPicPr>
          <p:nvPr/>
        </p:nvPicPr>
        <p:blipFill>
          <a:blip r:embed="rId2">
            <a:extLst/>
          </a:blip>
          <a:stretch>
            <a:fillRect/>
          </a:stretch>
        </p:blipFill>
        <p:spPr>
          <a:xfrm>
            <a:off x="6096000" y="1477528"/>
            <a:ext cx="5956918" cy="3259601"/>
          </a:xfrm>
          <a:prstGeom prst="rect">
            <a:avLst/>
          </a:prstGeom>
          <a:ln w="12700">
            <a:miter lim="400000"/>
          </a:ln>
        </p:spPr>
      </p:pic>
      <p:sp>
        <p:nvSpPr>
          <p:cNvPr id="220" name="Rectangle 6"/>
          <p:cNvSpPr txBox="1"/>
          <p:nvPr/>
        </p:nvSpPr>
        <p:spPr>
          <a:xfrm>
            <a:off x="11206142" y="4521684"/>
            <a:ext cx="802246"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lvl1pPr>
          </a:lstStyle>
          <a:p>
            <a:pPr/>
            <a:r>
              <a:t>O’Reilly Media</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Title 1"/>
          <p:cNvSpPr txBox="1"/>
          <p:nvPr>
            <p:ph type="title"/>
          </p:nvPr>
        </p:nvSpPr>
        <p:spPr>
          <a:xfrm>
            <a:off x="349291" y="216530"/>
            <a:ext cx="11493418" cy="767278"/>
          </a:xfrm>
          <a:prstGeom prst="rect">
            <a:avLst/>
          </a:prstGeom>
        </p:spPr>
        <p:txBody>
          <a:bodyPr/>
          <a:lstStyle/>
          <a:p>
            <a:pPr/>
            <a:r>
              <a:t>Gradient Descent</a:t>
            </a:r>
          </a:p>
        </p:txBody>
      </p:sp>
      <p:sp>
        <p:nvSpPr>
          <p:cNvPr id="223" name="Text Placeholder 2"/>
          <p:cNvSpPr txBox="1"/>
          <p:nvPr>
            <p:ph type="body" idx="1"/>
          </p:nvPr>
        </p:nvSpPr>
        <p:spPr>
          <a:xfrm>
            <a:off x="826560" y="1864309"/>
            <a:ext cx="10538880" cy="4128118"/>
          </a:xfrm>
          <a:prstGeom prst="rect">
            <a:avLst/>
          </a:prstGeom>
        </p:spPr>
        <p:txBody>
          <a:bodyPr/>
          <a:lstStyle/>
          <a:p>
            <a:pPr marL="226313" defTabSz="905255">
              <a:spcBef>
                <a:spcPts val="400"/>
              </a:spcBef>
              <a:defRPr sz="2772"/>
            </a:pPr>
            <a:r>
              <a:t>We move in the </a:t>
            </a:r>
            <a:r>
              <a:rPr i="1"/>
              <a:t>opposite</a:t>
            </a:r>
            <a:r>
              <a:t> direction of the gradient, with a step size (</a:t>
            </a:r>
            <a:r>
              <a:rPr i="1"/>
              <a:t>learning rate</a:t>
            </a:r>
            <a:r>
              <a:t>) of    , If          is a loss, then with every step we try to decrease it.</a:t>
            </a:r>
          </a:p>
          <a:p>
            <a:pPr marL="226313" defTabSz="905255">
              <a:spcBef>
                <a:spcPts val="400"/>
              </a:spcBef>
              <a:defRPr sz="2772"/>
            </a:pPr>
          </a:p>
          <a:p>
            <a:pPr marL="226313" defTabSz="905255">
              <a:spcBef>
                <a:spcPts val="400"/>
              </a:spcBef>
              <a:defRPr sz="2772"/>
            </a:pPr>
            <a:r>
              <a:t>		can be very complex, like a neural network. </a:t>
            </a:r>
          </a:p>
          <a:p>
            <a:pPr marL="226313" defTabSz="905255">
              <a:spcBef>
                <a:spcPts val="400"/>
              </a:spcBef>
              <a:defRPr sz="2772"/>
            </a:pPr>
          </a:p>
          <a:p>
            <a:pPr marL="226313" defTabSz="905255">
              <a:spcBef>
                <a:spcPts val="400"/>
              </a:spcBef>
              <a:defRPr sz="2772"/>
            </a:pPr>
            <a:r>
              <a:t>Because the gradient of a neural network is easily computable through backpropagation, it’s not overstating the matter to say deep learning was built on gradient descent</a:t>
            </a:r>
          </a:p>
        </p:txBody>
      </p:sp>
      <p:sp>
        <p:nvSpPr>
          <p:cNvPr id="224"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5" name="Picture 10" descr="Picture 10"/>
          <p:cNvPicPr>
            <a:picLocks noChangeAspect="1"/>
          </p:cNvPicPr>
          <p:nvPr/>
        </p:nvPicPr>
        <p:blipFill>
          <a:blip r:embed="rId2">
            <a:extLst/>
          </a:blip>
          <a:stretch>
            <a:fillRect/>
          </a:stretch>
        </p:blipFill>
        <p:spPr>
          <a:xfrm>
            <a:off x="3467100" y="1214302"/>
            <a:ext cx="5257800" cy="561976"/>
          </a:xfrm>
          <a:prstGeom prst="rect">
            <a:avLst/>
          </a:prstGeom>
          <a:ln w="12700">
            <a:miter lim="400000"/>
          </a:ln>
        </p:spPr>
      </p:pic>
      <p:pic>
        <p:nvPicPr>
          <p:cNvPr id="226" name="Picture 12" descr="Picture 12"/>
          <p:cNvPicPr>
            <a:picLocks noChangeAspect="1"/>
          </p:cNvPicPr>
          <p:nvPr/>
        </p:nvPicPr>
        <p:blipFill>
          <a:blip r:embed="rId3">
            <a:extLst/>
          </a:blip>
          <a:stretch>
            <a:fillRect/>
          </a:stretch>
        </p:blipFill>
        <p:spPr>
          <a:xfrm>
            <a:off x="5591640" y="2359437"/>
            <a:ext cx="632757" cy="307164"/>
          </a:xfrm>
          <a:prstGeom prst="rect">
            <a:avLst/>
          </a:prstGeom>
          <a:ln w="12700">
            <a:miter lim="400000"/>
          </a:ln>
        </p:spPr>
      </p:pic>
      <p:pic>
        <p:nvPicPr>
          <p:cNvPr id="227" name="Picture 14" descr="Picture 14"/>
          <p:cNvPicPr>
            <a:picLocks noChangeAspect="1"/>
          </p:cNvPicPr>
          <p:nvPr/>
        </p:nvPicPr>
        <p:blipFill>
          <a:blip r:embed="rId3">
            <a:extLst/>
          </a:blip>
          <a:stretch>
            <a:fillRect/>
          </a:stretch>
        </p:blipFill>
        <p:spPr>
          <a:xfrm>
            <a:off x="1830162" y="3716066"/>
            <a:ext cx="690692" cy="335288"/>
          </a:xfrm>
          <a:prstGeom prst="rect">
            <a:avLst/>
          </a:prstGeom>
          <a:ln w="12700">
            <a:miter lim="400000"/>
          </a:ln>
        </p:spPr>
      </p:pic>
      <p:pic>
        <p:nvPicPr>
          <p:cNvPr id="228" name="Picture 5" descr="Picture 5"/>
          <p:cNvPicPr>
            <a:picLocks noChangeAspect="1"/>
          </p:cNvPicPr>
          <p:nvPr/>
        </p:nvPicPr>
        <p:blipFill>
          <a:blip r:embed="rId4">
            <a:extLst/>
          </a:blip>
          <a:stretch>
            <a:fillRect/>
          </a:stretch>
        </p:blipFill>
        <p:spPr>
          <a:xfrm>
            <a:off x="4807345" y="2388662"/>
            <a:ext cx="186536" cy="24871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Title 1"/>
          <p:cNvSpPr txBox="1"/>
          <p:nvPr>
            <p:ph type="title"/>
          </p:nvPr>
        </p:nvSpPr>
        <p:spPr>
          <a:xfrm>
            <a:off x="349291" y="216530"/>
            <a:ext cx="11493418" cy="767278"/>
          </a:xfrm>
          <a:prstGeom prst="rect">
            <a:avLst/>
          </a:prstGeom>
        </p:spPr>
        <p:txBody>
          <a:bodyPr/>
          <a:lstStyle/>
          <a:p>
            <a:pPr/>
            <a:r>
              <a:t>Stochastic Gradient Descent</a:t>
            </a:r>
          </a:p>
        </p:txBody>
      </p:sp>
      <p:sp>
        <p:nvSpPr>
          <p:cNvPr id="231" name="Text Placeholder 2"/>
          <p:cNvSpPr txBox="1"/>
          <p:nvPr>
            <p:ph type="body" sz="half" idx="1"/>
          </p:nvPr>
        </p:nvSpPr>
        <p:spPr>
          <a:xfrm>
            <a:off x="806782" y="842916"/>
            <a:ext cx="10327008" cy="2111144"/>
          </a:xfrm>
          <a:prstGeom prst="rect">
            <a:avLst/>
          </a:prstGeom>
        </p:spPr>
        <p:txBody>
          <a:bodyPr/>
          <a:lstStyle/>
          <a:p>
            <a:pPr>
              <a:defRPr sz="2000"/>
            </a:pPr>
            <a:r>
              <a:t>In SGD we only require that the </a:t>
            </a:r>
            <a:r>
              <a:rPr i="1"/>
              <a:t>expected value</a:t>
            </a:r>
            <a:r>
              <a:t> at each iteration will equal the gradient direction</a:t>
            </a:r>
          </a:p>
        </p:txBody>
      </p:sp>
      <p:sp>
        <p:nvSpPr>
          <p:cNvPr id="232"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3" name="Picture 5" descr="Picture 5"/>
          <p:cNvPicPr>
            <a:picLocks noChangeAspect="1"/>
          </p:cNvPicPr>
          <p:nvPr/>
        </p:nvPicPr>
        <p:blipFill>
          <a:blip r:embed="rId2">
            <a:extLst/>
          </a:blip>
          <a:stretch>
            <a:fillRect/>
          </a:stretch>
        </p:blipFill>
        <p:spPr>
          <a:xfrm>
            <a:off x="806782" y="2589068"/>
            <a:ext cx="6096001" cy="3283758"/>
          </a:xfrm>
          <a:prstGeom prst="rect">
            <a:avLst/>
          </a:prstGeom>
          <a:ln w="12700">
            <a:miter lim="400000"/>
          </a:ln>
        </p:spPr>
      </p:pic>
      <p:pic>
        <p:nvPicPr>
          <p:cNvPr id="234" name="Picture 7" descr="Picture 7"/>
          <p:cNvPicPr>
            <a:picLocks noChangeAspect="1"/>
          </p:cNvPicPr>
          <p:nvPr/>
        </p:nvPicPr>
        <p:blipFill>
          <a:blip r:embed="rId3">
            <a:extLst/>
          </a:blip>
          <a:stretch>
            <a:fillRect/>
          </a:stretch>
        </p:blipFill>
        <p:spPr>
          <a:xfrm>
            <a:off x="4269928" y="1958721"/>
            <a:ext cx="3754885" cy="485830"/>
          </a:xfrm>
          <a:prstGeom prst="rect">
            <a:avLst/>
          </a:prstGeom>
          <a:ln w="12700">
            <a:miter lim="400000"/>
          </a:ln>
        </p:spPr>
      </p:pic>
      <p:pic>
        <p:nvPicPr>
          <p:cNvPr id="235" name="Picture 9" descr="Picture 9"/>
          <p:cNvPicPr>
            <a:picLocks noChangeAspect="1"/>
          </p:cNvPicPr>
          <p:nvPr/>
        </p:nvPicPr>
        <p:blipFill>
          <a:blip r:embed="rId4">
            <a:extLst/>
          </a:blip>
          <a:stretch>
            <a:fillRect/>
          </a:stretch>
        </p:blipFill>
        <p:spPr>
          <a:xfrm>
            <a:off x="4167187" y="1268555"/>
            <a:ext cx="3857626" cy="542926"/>
          </a:xfrm>
          <a:prstGeom prst="rect">
            <a:avLst/>
          </a:prstGeom>
          <a:ln w="12700">
            <a:miter lim="400000"/>
          </a:ln>
        </p:spPr>
      </p:pic>
      <p:sp>
        <p:nvSpPr>
          <p:cNvPr id="236" name="Text Placeholder 2"/>
          <p:cNvSpPr txBox="1"/>
          <p:nvPr/>
        </p:nvSpPr>
        <p:spPr>
          <a:xfrm>
            <a:off x="1018617" y="5439436"/>
            <a:ext cx="2343597" cy="396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marL="228600">
              <a:spcBef>
                <a:spcPts val="500"/>
              </a:spcBef>
              <a:defRPr sz="2000">
                <a:solidFill>
                  <a:srgbClr val="464646"/>
                </a:solidFill>
                <a:latin typeface="Karla"/>
                <a:ea typeface="Karla"/>
                <a:cs typeface="Karla"/>
                <a:sym typeface="Karla"/>
              </a:defRPr>
            </a:lvl1pPr>
          </a:lstStyle>
          <a:p>
            <a:pPr/>
            <a:r>
              <a:t>Gradient Descent</a:t>
            </a:r>
          </a:p>
        </p:txBody>
      </p:sp>
      <p:sp>
        <p:nvSpPr>
          <p:cNvPr id="237" name="Text Placeholder 2"/>
          <p:cNvSpPr txBox="1"/>
          <p:nvPr/>
        </p:nvSpPr>
        <p:spPr>
          <a:xfrm>
            <a:off x="4978737" y="5439436"/>
            <a:ext cx="1144432" cy="396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marL="228600">
              <a:spcBef>
                <a:spcPts val="500"/>
              </a:spcBef>
              <a:defRPr sz="2000">
                <a:solidFill>
                  <a:srgbClr val="464646"/>
                </a:solidFill>
                <a:latin typeface="Karla"/>
                <a:ea typeface="Karla"/>
                <a:cs typeface="Karla"/>
                <a:sym typeface="Karla"/>
              </a:defRPr>
            </a:lvl1pPr>
          </a:lstStyle>
          <a:p>
            <a:pPr/>
            <a:r>
              <a:t>SGD</a:t>
            </a:r>
          </a:p>
        </p:txBody>
      </p:sp>
      <p:sp>
        <p:nvSpPr>
          <p:cNvPr id="238" name="Text Placeholder 2"/>
          <p:cNvSpPr txBox="1"/>
          <p:nvPr/>
        </p:nvSpPr>
        <p:spPr>
          <a:xfrm>
            <a:off x="7114616" y="2664852"/>
            <a:ext cx="4362875" cy="13106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marL="228600">
              <a:spcBef>
                <a:spcPts val="500"/>
              </a:spcBef>
              <a:defRPr sz="2000">
                <a:solidFill>
                  <a:srgbClr val="464646"/>
                </a:solidFill>
                <a:latin typeface="Karla"/>
                <a:ea typeface="Karla"/>
                <a:cs typeface="Karla"/>
                <a:sym typeface="Karla"/>
              </a:defRPr>
            </a:lvl1pPr>
          </a:lstStyle>
          <a:p>
            <a:pPr/>
            <a:r>
              <a:t>In black we have Ruppert-Polyak averaging, a well-known way to minimize asymptotic variance of SGD:</a:t>
            </a:r>
          </a:p>
        </p:txBody>
      </p:sp>
      <p:sp>
        <p:nvSpPr>
          <p:cNvPr id="239" name="Rectangle 14"/>
          <p:cNvSpPr txBox="1"/>
          <p:nvPr/>
        </p:nvSpPr>
        <p:spPr>
          <a:xfrm>
            <a:off x="1809821" y="5907361"/>
            <a:ext cx="3136474"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i="1" sz="800"/>
            </a:pPr>
            <a:r>
              <a:t>Understanding Machine Learning</a:t>
            </a:r>
            <a:r>
              <a:rPr i="0"/>
              <a:t>, Shalev-Shwartz, Ben-David </a:t>
            </a:r>
          </a:p>
        </p:txBody>
      </p:sp>
      <p:pic>
        <p:nvPicPr>
          <p:cNvPr id="240" name="Picture 16" descr="Picture 16"/>
          <p:cNvPicPr>
            <a:picLocks noChangeAspect="1"/>
          </p:cNvPicPr>
          <p:nvPr/>
        </p:nvPicPr>
        <p:blipFill>
          <a:blip r:embed="rId5">
            <a:extLst/>
          </a:blip>
          <a:stretch>
            <a:fillRect/>
          </a:stretch>
        </p:blipFill>
        <p:spPr>
          <a:xfrm>
            <a:off x="8204286" y="4141613"/>
            <a:ext cx="2440042" cy="98698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Title 1"/>
          <p:cNvSpPr txBox="1"/>
          <p:nvPr>
            <p:ph type="title"/>
          </p:nvPr>
        </p:nvSpPr>
        <p:spPr>
          <a:xfrm>
            <a:off x="349291" y="216530"/>
            <a:ext cx="11493418" cy="767278"/>
          </a:xfrm>
          <a:prstGeom prst="rect">
            <a:avLst/>
          </a:prstGeom>
        </p:spPr>
        <p:txBody>
          <a:bodyPr/>
          <a:lstStyle/>
          <a:p>
            <a:pPr/>
            <a:r>
              <a:t>Subdifferentiation and Subgradients</a:t>
            </a:r>
          </a:p>
        </p:txBody>
      </p:sp>
      <p:sp>
        <p:nvSpPr>
          <p:cNvPr id="243" name="Text Placeholder 2"/>
          <p:cNvSpPr txBox="1"/>
          <p:nvPr>
            <p:ph type="body" sz="half" idx="1"/>
          </p:nvPr>
        </p:nvSpPr>
        <p:spPr>
          <a:xfrm>
            <a:off x="833415" y="1177757"/>
            <a:ext cx="10327008" cy="2111144"/>
          </a:xfrm>
          <a:prstGeom prst="rect">
            <a:avLst/>
          </a:prstGeom>
        </p:spPr>
        <p:txBody>
          <a:bodyPr/>
          <a:lstStyle>
            <a:lvl1pPr>
              <a:defRPr sz="2000"/>
            </a:lvl1pPr>
          </a:lstStyle>
          <a:p>
            <a:pPr/>
            <a:r>
              <a:t>We also want to apply gradient descent to some functions that aren’t differentiable:</a:t>
            </a:r>
          </a:p>
        </p:txBody>
      </p:sp>
      <p:sp>
        <p:nvSpPr>
          <p:cNvPr id="244"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5" name="Picture 4" descr="Picture 4"/>
          <p:cNvPicPr>
            <a:picLocks noChangeAspect="1"/>
          </p:cNvPicPr>
          <p:nvPr/>
        </p:nvPicPr>
        <p:blipFill>
          <a:blip r:embed="rId2">
            <a:extLst/>
          </a:blip>
          <a:stretch>
            <a:fillRect/>
          </a:stretch>
        </p:blipFill>
        <p:spPr>
          <a:xfrm>
            <a:off x="1947867" y="1794423"/>
            <a:ext cx="3381807" cy="2536356"/>
          </a:xfrm>
          <a:prstGeom prst="rect">
            <a:avLst/>
          </a:prstGeom>
          <a:ln w="12700">
            <a:miter lim="400000"/>
          </a:ln>
        </p:spPr>
      </p:pic>
      <p:sp>
        <p:nvSpPr>
          <p:cNvPr id="246" name="Text Placeholder 2"/>
          <p:cNvSpPr txBox="1"/>
          <p:nvPr/>
        </p:nvSpPr>
        <p:spPr>
          <a:xfrm>
            <a:off x="3093725" y="4928253"/>
            <a:ext cx="5113248" cy="1005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marL="228600">
              <a:spcBef>
                <a:spcPts val="500"/>
              </a:spcBef>
              <a:defRPr sz="2000">
                <a:solidFill>
                  <a:srgbClr val="464646"/>
                </a:solidFill>
                <a:latin typeface="Karla"/>
                <a:ea typeface="Karla"/>
                <a:cs typeface="Karla"/>
                <a:sym typeface="Karla"/>
              </a:defRPr>
            </a:lvl1pPr>
          </a:lstStyle>
          <a:p>
            <a:pPr/>
            <a:r>
              <a:t>It would be nice if we could have a generalization of the derivative to help with problematic points.</a:t>
            </a:r>
          </a:p>
        </p:txBody>
      </p:sp>
      <p:pic>
        <p:nvPicPr>
          <p:cNvPr id="247" name="Picture 7" descr="Picture 7"/>
          <p:cNvPicPr>
            <a:picLocks noChangeAspect="1"/>
          </p:cNvPicPr>
          <p:nvPr/>
        </p:nvPicPr>
        <p:blipFill>
          <a:blip r:embed="rId3">
            <a:extLst/>
          </a:blip>
          <a:stretch>
            <a:fillRect/>
          </a:stretch>
        </p:blipFill>
        <p:spPr>
          <a:xfrm>
            <a:off x="6444126" y="1932551"/>
            <a:ext cx="3312434" cy="239822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Title 1"/>
          <p:cNvSpPr txBox="1"/>
          <p:nvPr>
            <p:ph type="title"/>
          </p:nvPr>
        </p:nvSpPr>
        <p:spPr>
          <a:xfrm>
            <a:off x="349291" y="216530"/>
            <a:ext cx="11493418" cy="767278"/>
          </a:xfrm>
          <a:prstGeom prst="rect">
            <a:avLst/>
          </a:prstGeom>
        </p:spPr>
        <p:txBody>
          <a:bodyPr/>
          <a:lstStyle/>
          <a:p>
            <a:pPr/>
            <a:r>
              <a:t>Subdifferentiation and Subgradients</a:t>
            </a:r>
          </a:p>
        </p:txBody>
      </p:sp>
      <p:sp>
        <p:nvSpPr>
          <p:cNvPr id="250" name="Text Placeholder 2"/>
          <p:cNvSpPr txBox="1"/>
          <p:nvPr>
            <p:ph type="body" sz="quarter" idx="1"/>
          </p:nvPr>
        </p:nvSpPr>
        <p:spPr>
          <a:xfrm>
            <a:off x="833415" y="983807"/>
            <a:ext cx="10327008" cy="1342143"/>
          </a:xfrm>
          <a:prstGeom prst="rect">
            <a:avLst/>
          </a:prstGeom>
        </p:spPr>
        <p:txBody>
          <a:bodyPr/>
          <a:lstStyle>
            <a:lvl1pPr>
              <a:defRPr sz="2000"/>
            </a:lvl1pPr>
          </a:lstStyle>
          <a:p>
            <a:pPr/>
            <a:r>
              <a:t>For a convex function               the following can be proven: </a:t>
            </a:r>
          </a:p>
        </p:txBody>
      </p:sp>
      <p:sp>
        <p:nvSpPr>
          <p:cNvPr id="251"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2" name="Picture 8" descr="Picture 8"/>
          <p:cNvPicPr>
            <a:picLocks noChangeAspect="1"/>
          </p:cNvPicPr>
          <p:nvPr/>
        </p:nvPicPr>
        <p:blipFill>
          <a:blip r:embed="rId2">
            <a:extLst/>
          </a:blip>
          <a:stretch>
            <a:fillRect/>
          </a:stretch>
        </p:blipFill>
        <p:spPr>
          <a:xfrm>
            <a:off x="3736676" y="1006350"/>
            <a:ext cx="690692" cy="335288"/>
          </a:xfrm>
          <a:prstGeom prst="rect">
            <a:avLst/>
          </a:prstGeom>
          <a:ln w="12700">
            <a:miter lim="400000"/>
          </a:ln>
        </p:spPr>
      </p:pic>
      <p:pic>
        <p:nvPicPr>
          <p:cNvPr id="253" name="Picture 9" descr="Picture 9"/>
          <p:cNvPicPr>
            <a:picLocks noChangeAspect="1"/>
          </p:cNvPicPr>
          <p:nvPr/>
        </p:nvPicPr>
        <p:blipFill>
          <a:blip r:embed="rId3">
            <a:extLst/>
          </a:blip>
          <a:stretch>
            <a:fillRect/>
          </a:stretch>
        </p:blipFill>
        <p:spPr>
          <a:xfrm>
            <a:off x="1415342" y="1731169"/>
            <a:ext cx="5722305" cy="363888"/>
          </a:xfrm>
          <a:prstGeom prst="rect">
            <a:avLst/>
          </a:prstGeom>
          <a:ln w="12700">
            <a:miter lim="400000"/>
          </a:ln>
        </p:spPr>
      </p:pic>
      <p:sp>
        <p:nvSpPr>
          <p:cNvPr id="254" name="Text Placeholder 2"/>
          <p:cNvSpPr txBox="1"/>
          <p:nvPr/>
        </p:nvSpPr>
        <p:spPr>
          <a:xfrm>
            <a:off x="879139" y="2255814"/>
            <a:ext cx="7970561" cy="14376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228600">
              <a:spcBef>
                <a:spcPts val="500"/>
              </a:spcBef>
              <a:defRPr sz="2000">
                <a:solidFill>
                  <a:srgbClr val="464646"/>
                </a:solidFill>
                <a:latin typeface="Karla"/>
                <a:ea typeface="Karla"/>
                <a:cs typeface="Karla"/>
                <a:sym typeface="Karla"/>
              </a:defRPr>
            </a:pPr>
            <a:r>
              <a:t>This is basically saying that a convex function is everywhere above any of its tangent lines.</a:t>
            </a:r>
            <a:endParaRPr sz="2800"/>
          </a:p>
          <a:p>
            <a:pPr marL="228600">
              <a:spcBef>
                <a:spcPts val="500"/>
              </a:spcBef>
              <a:defRPr sz="2000">
                <a:solidFill>
                  <a:srgbClr val="464646"/>
                </a:solidFill>
                <a:latin typeface="Karla"/>
                <a:ea typeface="Karla"/>
                <a:cs typeface="Karla"/>
                <a:sym typeface="Karla"/>
              </a:defRPr>
            </a:pPr>
          </a:p>
          <a:p>
            <a:pPr marL="228600">
              <a:spcBef>
                <a:spcPts val="500"/>
              </a:spcBef>
              <a:defRPr sz="2000">
                <a:solidFill>
                  <a:srgbClr val="464646"/>
                </a:solidFill>
                <a:latin typeface="Karla"/>
                <a:ea typeface="Karla"/>
                <a:cs typeface="Karla"/>
                <a:sym typeface="Karla"/>
              </a:defRPr>
            </a:pPr>
            <a:r>
              <a:t>We use this to generalize the notion of a gradient:</a:t>
            </a:r>
          </a:p>
        </p:txBody>
      </p:sp>
      <p:pic>
        <p:nvPicPr>
          <p:cNvPr id="255" name="Picture 12" descr="Picture 12"/>
          <p:cNvPicPr>
            <a:picLocks noChangeAspect="1"/>
          </p:cNvPicPr>
          <p:nvPr/>
        </p:nvPicPr>
        <p:blipFill>
          <a:blip r:embed="rId4">
            <a:extLst/>
          </a:blip>
          <a:srcRect l="0" t="0" r="52607" b="0"/>
          <a:stretch>
            <a:fillRect/>
          </a:stretch>
        </p:blipFill>
        <p:spPr>
          <a:xfrm>
            <a:off x="8850596" y="858129"/>
            <a:ext cx="3138204" cy="2935641"/>
          </a:xfrm>
          <a:prstGeom prst="rect">
            <a:avLst/>
          </a:prstGeom>
          <a:ln w="12700">
            <a:miter lim="400000"/>
          </a:ln>
        </p:spPr>
      </p:pic>
      <p:pic>
        <p:nvPicPr>
          <p:cNvPr id="256" name="Picture 14" descr="Picture 14"/>
          <p:cNvPicPr>
            <a:picLocks noChangeAspect="1"/>
          </p:cNvPicPr>
          <p:nvPr/>
        </p:nvPicPr>
        <p:blipFill>
          <a:blip r:embed="rId5">
            <a:extLst/>
          </a:blip>
          <a:stretch>
            <a:fillRect/>
          </a:stretch>
        </p:blipFill>
        <p:spPr>
          <a:xfrm>
            <a:off x="1471041" y="3861187"/>
            <a:ext cx="5610906" cy="361309"/>
          </a:xfrm>
          <a:prstGeom prst="rect">
            <a:avLst/>
          </a:prstGeom>
          <a:ln w="12700">
            <a:miter lim="400000"/>
          </a:ln>
        </p:spPr>
      </p:pic>
      <p:pic>
        <p:nvPicPr>
          <p:cNvPr id="257" name="Picture 16" descr="Picture 16"/>
          <p:cNvPicPr>
            <a:picLocks noChangeAspect="1"/>
          </p:cNvPicPr>
          <p:nvPr/>
        </p:nvPicPr>
        <p:blipFill>
          <a:blip r:embed="rId4">
            <a:extLst/>
          </a:blip>
          <a:srcRect l="54544" t="0" r="0" b="0"/>
          <a:stretch>
            <a:fillRect/>
          </a:stretch>
        </p:blipFill>
        <p:spPr>
          <a:xfrm>
            <a:off x="8850596" y="3919446"/>
            <a:ext cx="2700461" cy="2633798"/>
          </a:xfrm>
          <a:prstGeom prst="rect">
            <a:avLst/>
          </a:prstGeom>
          <a:ln w="12700">
            <a:miter lim="400000"/>
          </a:ln>
        </p:spPr>
      </p:pic>
      <p:sp>
        <p:nvSpPr>
          <p:cNvPr id="258" name="Text Placeholder 2"/>
          <p:cNvSpPr txBox="1"/>
          <p:nvPr/>
        </p:nvSpPr>
        <p:spPr>
          <a:xfrm>
            <a:off x="879139" y="4383252"/>
            <a:ext cx="7970561" cy="17424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228600">
              <a:spcBef>
                <a:spcPts val="500"/>
              </a:spcBef>
              <a:defRPr sz="2000">
                <a:solidFill>
                  <a:srgbClr val="464646"/>
                </a:solidFill>
                <a:latin typeface="Karla"/>
                <a:ea typeface="Karla"/>
                <a:cs typeface="Karla"/>
                <a:sym typeface="Karla"/>
              </a:defRPr>
            </a:pPr>
            <a:r>
              <a:t>Any vector      satisfying this inequality is called a </a:t>
            </a:r>
            <a:r>
              <a:rPr i="1"/>
              <a:t>subgradient</a:t>
            </a:r>
            <a:r>
              <a:t> of the function       at       , and the set of these subgradients is called the </a:t>
            </a:r>
            <a:r>
              <a:rPr i="1"/>
              <a:t>differential set</a:t>
            </a:r>
            <a:r>
              <a:t> and denoted               .</a:t>
            </a:r>
            <a:endParaRPr sz="2800"/>
          </a:p>
          <a:p>
            <a:pPr marL="228600">
              <a:spcBef>
                <a:spcPts val="500"/>
              </a:spcBef>
              <a:defRPr sz="2000">
                <a:solidFill>
                  <a:srgbClr val="464646"/>
                </a:solidFill>
                <a:latin typeface="Karla"/>
                <a:ea typeface="Karla"/>
                <a:cs typeface="Karla"/>
                <a:sym typeface="Karla"/>
              </a:defRPr>
            </a:pPr>
          </a:p>
          <a:p>
            <a:pPr marL="228600">
              <a:spcBef>
                <a:spcPts val="500"/>
              </a:spcBef>
              <a:defRPr sz="2000">
                <a:solidFill>
                  <a:srgbClr val="464646"/>
                </a:solidFill>
                <a:latin typeface="Karla"/>
                <a:ea typeface="Karla"/>
                <a:cs typeface="Karla"/>
                <a:sym typeface="Karla"/>
              </a:defRPr>
            </a:pPr>
            <a:r>
              <a:t>This allows us to perform </a:t>
            </a:r>
            <a:r>
              <a:rPr i="1"/>
              <a:t>stochastic subgradient descent.</a:t>
            </a:r>
            <a:r>
              <a:t> </a:t>
            </a:r>
          </a:p>
        </p:txBody>
      </p:sp>
      <p:pic>
        <p:nvPicPr>
          <p:cNvPr id="259" name="Picture 19" descr="Picture 19"/>
          <p:cNvPicPr>
            <a:picLocks noChangeAspect="1"/>
          </p:cNvPicPr>
          <p:nvPr/>
        </p:nvPicPr>
        <p:blipFill>
          <a:blip r:embed="rId6">
            <a:extLst/>
          </a:blip>
          <a:stretch>
            <a:fillRect/>
          </a:stretch>
        </p:blipFill>
        <p:spPr>
          <a:xfrm>
            <a:off x="2471907" y="4506049"/>
            <a:ext cx="193871" cy="166175"/>
          </a:xfrm>
          <a:prstGeom prst="rect">
            <a:avLst/>
          </a:prstGeom>
          <a:ln w="12700">
            <a:miter lim="400000"/>
          </a:ln>
        </p:spPr>
      </p:pic>
      <p:pic>
        <p:nvPicPr>
          <p:cNvPr id="260" name="Picture 21" descr="Picture 21"/>
          <p:cNvPicPr>
            <a:picLocks noChangeAspect="1"/>
          </p:cNvPicPr>
          <p:nvPr/>
        </p:nvPicPr>
        <p:blipFill>
          <a:blip r:embed="rId7">
            <a:extLst/>
          </a:blip>
          <a:stretch>
            <a:fillRect/>
          </a:stretch>
        </p:blipFill>
        <p:spPr>
          <a:xfrm>
            <a:off x="2425199" y="4758214"/>
            <a:ext cx="163738" cy="289688"/>
          </a:xfrm>
          <a:prstGeom prst="rect">
            <a:avLst/>
          </a:prstGeom>
          <a:ln w="12700">
            <a:miter lim="400000"/>
          </a:ln>
        </p:spPr>
      </p:pic>
      <p:pic>
        <p:nvPicPr>
          <p:cNvPr id="261" name="Picture 23" descr="Picture 23"/>
          <p:cNvPicPr>
            <a:picLocks noChangeAspect="1"/>
          </p:cNvPicPr>
          <p:nvPr/>
        </p:nvPicPr>
        <p:blipFill>
          <a:blip r:embed="rId8">
            <a:extLst/>
          </a:blip>
          <a:stretch>
            <a:fillRect/>
          </a:stretch>
        </p:blipFill>
        <p:spPr>
          <a:xfrm>
            <a:off x="3117462" y="4819467"/>
            <a:ext cx="271672" cy="167183"/>
          </a:xfrm>
          <a:prstGeom prst="rect">
            <a:avLst/>
          </a:prstGeom>
          <a:ln w="12700">
            <a:miter lim="400000"/>
          </a:ln>
        </p:spPr>
      </p:pic>
      <p:pic>
        <p:nvPicPr>
          <p:cNvPr id="262" name="Picture 25" descr="Picture 25"/>
          <p:cNvPicPr>
            <a:picLocks noChangeAspect="1"/>
          </p:cNvPicPr>
          <p:nvPr/>
        </p:nvPicPr>
        <p:blipFill>
          <a:blip r:embed="rId9">
            <a:extLst/>
          </a:blip>
          <a:stretch>
            <a:fillRect/>
          </a:stretch>
        </p:blipFill>
        <p:spPr>
          <a:xfrm>
            <a:off x="4608712" y="5091433"/>
            <a:ext cx="764775" cy="28968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Title 1"/>
          <p:cNvSpPr txBox="1"/>
          <p:nvPr>
            <p:ph type="title"/>
          </p:nvPr>
        </p:nvSpPr>
        <p:spPr>
          <a:xfrm>
            <a:off x="349291" y="216530"/>
            <a:ext cx="11493418" cy="767278"/>
          </a:xfrm>
          <a:prstGeom prst="rect">
            <a:avLst/>
          </a:prstGeom>
        </p:spPr>
        <p:txBody>
          <a:bodyPr/>
          <a:lstStyle/>
          <a:p>
            <a:pPr/>
            <a:r>
              <a:t>Lipschitz Continuity</a:t>
            </a:r>
          </a:p>
        </p:txBody>
      </p:sp>
      <p:sp>
        <p:nvSpPr>
          <p:cNvPr id="265" name="Text Placeholder 2"/>
          <p:cNvSpPr txBox="1"/>
          <p:nvPr>
            <p:ph type="body" sz="quarter" idx="1"/>
          </p:nvPr>
        </p:nvSpPr>
        <p:spPr>
          <a:xfrm>
            <a:off x="833414" y="983807"/>
            <a:ext cx="6872404" cy="1342143"/>
          </a:xfrm>
          <a:prstGeom prst="rect">
            <a:avLst/>
          </a:prstGeom>
        </p:spPr>
        <p:txBody>
          <a:bodyPr/>
          <a:lstStyle>
            <a:lvl1pPr>
              <a:defRPr sz="2000"/>
            </a:lvl1pPr>
          </a:lstStyle>
          <a:p>
            <a:pPr/>
            <a:r>
              <a:t>Another important term in analyzing convergence in ML problems is Lipschitz continuity. This is a subset of the set of continuous functions that is one step weaker than continuous differentiability</a:t>
            </a:r>
          </a:p>
        </p:txBody>
      </p:sp>
      <p:sp>
        <p:nvSpPr>
          <p:cNvPr id="266"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7" name="Picture 5" descr="Picture 5"/>
          <p:cNvPicPr>
            <a:picLocks noChangeAspect="0"/>
          </p:cNvPicPr>
          <p:nvPr/>
        </p:nvPicPr>
        <p:blipFill>
          <a:blip r:embed="rId2">
            <a:extLst/>
          </a:blip>
          <a:stretch>
            <a:fillRect/>
          </a:stretch>
        </p:blipFill>
        <p:spPr>
          <a:xfrm>
            <a:off x="9144000" y="983807"/>
            <a:ext cx="2095500" cy="1924051"/>
          </a:xfrm>
          <a:prstGeom prst="rect">
            <a:avLst/>
          </a:prstGeom>
          <a:ln w="12700">
            <a:miter lim="400000"/>
          </a:ln>
        </p:spPr>
      </p:pic>
      <p:pic>
        <p:nvPicPr>
          <p:cNvPr id="268" name="Picture 7" descr="Picture 7"/>
          <p:cNvPicPr>
            <a:picLocks noChangeAspect="1"/>
          </p:cNvPicPr>
          <p:nvPr/>
        </p:nvPicPr>
        <p:blipFill>
          <a:blip r:embed="rId3">
            <a:extLst/>
          </a:blip>
          <a:stretch>
            <a:fillRect/>
          </a:stretch>
        </p:blipFill>
        <p:spPr>
          <a:xfrm>
            <a:off x="1338031" y="2645550"/>
            <a:ext cx="1709971" cy="368664"/>
          </a:xfrm>
          <a:prstGeom prst="rect">
            <a:avLst/>
          </a:prstGeom>
          <a:ln w="12700">
            <a:miter lim="400000"/>
          </a:ln>
        </p:spPr>
      </p:pic>
      <p:pic>
        <p:nvPicPr>
          <p:cNvPr id="269" name="Picture 13" descr="Picture 13"/>
          <p:cNvPicPr>
            <a:picLocks noChangeAspect="1"/>
          </p:cNvPicPr>
          <p:nvPr/>
        </p:nvPicPr>
        <p:blipFill>
          <a:blip r:embed="rId4">
            <a:extLst/>
          </a:blip>
          <a:stretch>
            <a:fillRect/>
          </a:stretch>
        </p:blipFill>
        <p:spPr>
          <a:xfrm>
            <a:off x="3637533" y="2645550"/>
            <a:ext cx="3615524" cy="289747"/>
          </a:xfrm>
          <a:prstGeom prst="rect">
            <a:avLst/>
          </a:prstGeom>
          <a:ln w="12700">
            <a:miter lim="400000"/>
          </a:ln>
        </p:spPr>
      </p:pic>
      <p:pic>
        <p:nvPicPr>
          <p:cNvPr id="270" name="Picture 18" descr="Picture 18"/>
          <p:cNvPicPr>
            <a:picLocks noChangeAspect="1"/>
          </p:cNvPicPr>
          <p:nvPr/>
        </p:nvPicPr>
        <p:blipFill>
          <a:blip r:embed="rId5">
            <a:extLst/>
          </a:blip>
          <a:stretch>
            <a:fillRect/>
          </a:stretch>
        </p:blipFill>
        <p:spPr>
          <a:xfrm>
            <a:off x="763710" y="3293809"/>
            <a:ext cx="1624383" cy="359239"/>
          </a:xfrm>
          <a:prstGeom prst="rect">
            <a:avLst/>
          </a:prstGeom>
          <a:ln w="12700">
            <a:miter lim="400000"/>
          </a:ln>
        </p:spPr>
      </p:pic>
      <p:pic>
        <p:nvPicPr>
          <p:cNvPr id="271" name="Picture 24" descr="Picture 24"/>
          <p:cNvPicPr>
            <a:picLocks noChangeAspect="1"/>
          </p:cNvPicPr>
          <p:nvPr/>
        </p:nvPicPr>
        <p:blipFill>
          <a:blip r:embed="rId6">
            <a:extLst/>
          </a:blip>
          <a:stretch>
            <a:fillRect/>
          </a:stretch>
        </p:blipFill>
        <p:spPr>
          <a:xfrm>
            <a:off x="3523558" y="3296027"/>
            <a:ext cx="3322376" cy="310333"/>
          </a:xfrm>
          <a:prstGeom prst="rect">
            <a:avLst/>
          </a:prstGeom>
          <a:ln w="12700">
            <a:miter lim="400000"/>
          </a:ln>
        </p:spPr>
      </p:pic>
      <p:pic>
        <p:nvPicPr>
          <p:cNvPr id="272" name="Picture 27" descr="Picture 27"/>
          <p:cNvPicPr>
            <a:picLocks noChangeAspect="1"/>
          </p:cNvPicPr>
          <p:nvPr/>
        </p:nvPicPr>
        <p:blipFill>
          <a:blip r:embed="rId7">
            <a:extLst/>
          </a:blip>
          <a:stretch>
            <a:fillRect/>
          </a:stretch>
        </p:blipFill>
        <p:spPr>
          <a:xfrm>
            <a:off x="7454900" y="3950144"/>
            <a:ext cx="4533900" cy="2047876"/>
          </a:xfrm>
          <a:prstGeom prst="rect">
            <a:avLst/>
          </a:prstGeom>
          <a:ln w="12700">
            <a:miter lim="400000"/>
          </a:ln>
        </p:spPr>
      </p:pic>
      <p:pic>
        <p:nvPicPr>
          <p:cNvPr id="273" name="Picture 31" descr="Picture 31"/>
          <p:cNvPicPr>
            <a:picLocks noChangeAspect="1"/>
          </p:cNvPicPr>
          <p:nvPr/>
        </p:nvPicPr>
        <p:blipFill>
          <a:blip r:embed="rId8">
            <a:extLst/>
          </a:blip>
          <a:stretch>
            <a:fillRect/>
          </a:stretch>
        </p:blipFill>
        <p:spPr>
          <a:xfrm>
            <a:off x="8288190" y="4011843"/>
            <a:ext cx="1711620" cy="300285"/>
          </a:xfrm>
          <a:prstGeom prst="rect">
            <a:avLst/>
          </a:prstGeom>
          <a:ln w="12700">
            <a:miter lim="400000"/>
          </a:ln>
        </p:spPr>
      </p:pic>
      <p:sp>
        <p:nvSpPr>
          <p:cNvPr id="274" name="Rectangle 32"/>
          <p:cNvSpPr txBox="1"/>
          <p:nvPr/>
        </p:nvSpPr>
        <p:spPr>
          <a:xfrm>
            <a:off x="7470615" y="5998019"/>
            <a:ext cx="4316209"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lvl1pPr>
          </a:lstStyle>
          <a:p>
            <a:pPr/>
            <a:r>
              <a:t>https://www.reddit.com/r/math/comments/3f6x5d/is_fx_abscosx_lipschitz_continuous_or_just/</a:t>
            </a:r>
          </a:p>
        </p:txBody>
      </p:sp>
      <p:grpSp>
        <p:nvGrpSpPr>
          <p:cNvPr id="280" name="Group 41"/>
          <p:cNvGrpSpPr/>
          <p:nvPr/>
        </p:nvGrpSpPr>
        <p:grpSpPr>
          <a:xfrm>
            <a:off x="10422383" y="3989350"/>
            <a:ext cx="506030" cy="2652120"/>
            <a:chOff x="0" y="0"/>
            <a:chExt cx="506028" cy="2652118"/>
          </a:xfrm>
        </p:grpSpPr>
        <p:sp>
          <p:nvSpPr>
            <p:cNvPr id="275" name="Right Triangle 35"/>
            <p:cNvSpPr/>
            <p:nvPr/>
          </p:nvSpPr>
          <p:spPr>
            <a:xfrm>
              <a:off x="0" y="-1"/>
              <a:ext cx="252445" cy="1333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2218F4">
                <a:alpha val="16863"/>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76" name="Right Triangle 36"/>
            <p:cNvSpPr/>
            <p:nvPr/>
          </p:nvSpPr>
          <p:spPr>
            <a:xfrm flipH="1">
              <a:off x="253584" y="-1"/>
              <a:ext cx="252444" cy="1333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2218F4">
                <a:alpha val="16863"/>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nvGrpSpPr>
            <p:cNvPr id="279" name="Group 39"/>
            <p:cNvGrpSpPr/>
            <p:nvPr/>
          </p:nvGrpSpPr>
          <p:grpSpPr>
            <a:xfrm>
              <a:off x="-1" y="1319068"/>
              <a:ext cx="506030" cy="1333051"/>
              <a:chOff x="0" y="0"/>
              <a:chExt cx="506028" cy="1333050"/>
            </a:xfrm>
          </p:grpSpPr>
          <p:sp>
            <p:nvSpPr>
              <p:cNvPr id="277" name="Right Triangle 37"/>
              <p:cNvSpPr/>
              <p:nvPr/>
            </p:nvSpPr>
            <p:spPr>
              <a:xfrm rot="10800000">
                <a:off x="253583" y="0"/>
                <a:ext cx="252445" cy="1333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2218F4">
                  <a:alpha val="16863"/>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78" name="Right Triangle 38"/>
              <p:cNvSpPr/>
              <p:nvPr/>
            </p:nvSpPr>
            <p:spPr>
              <a:xfrm flipH="1" rot="10800000">
                <a:off x="0" y="0"/>
                <a:ext cx="252443" cy="1333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2218F4">
                  <a:alpha val="16863"/>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sp>
        <p:nvSpPr>
          <p:cNvPr id="281" name="Text Placeholder 2"/>
          <p:cNvSpPr txBox="1"/>
          <p:nvPr/>
        </p:nvSpPr>
        <p:spPr>
          <a:xfrm>
            <a:off x="395016" y="4234514"/>
            <a:ext cx="6780953" cy="17424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228600">
              <a:spcBef>
                <a:spcPts val="500"/>
              </a:spcBef>
              <a:defRPr sz="2000">
                <a:solidFill>
                  <a:srgbClr val="464646"/>
                </a:solidFill>
                <a:latin typeface="Karla"/>
                <a:ea typeface="Karla"/>
                <a:cs typeface="Karla"/>
                <a:sym typeface="Karla"/>
              </a:defRPr>
            </a:pPr>
            <a:r>
              <a:t>Basically, can the function be excluded from a double-cone at every point.</a:t>
            </a:r>
            <a:endParaRPr sz="2800"/>
          </a:p>
          <a:p>
            <a:pPr marL="228600">
              <a:spcBef>
                <a:spcPts val="500"/>
              </a:spcBef>
              <a:defRPr sz="2000">
                <a:solidFill>
                  <a:srgbClr val="464646"/>
                </a:solidFill>
                <a:latin typeface="Karla"/>
                <a:ea typeface="Karla"/>
                <a:cs typeface="Karla"/>
                <a:sym typeface="Karla"/>
              </a:defRPr>
            </a:pPr>
          </a:p>
          <a:p>
            <a:pPr marL="228600">
              <a:spcBef>
                <a:spcPts val="500"/>
              </a:spcBef>
              <a:defRPr sz="2000">
                <a:solidFill>
                  <a:srgbClr val="464646"/>
                </a:solidFill>
                <a:latin typeface="Karla"/>
                <a:ea typeface="Karla"/>
                <a:cs typeface="Karla"/>
                <a:sym typeface="Karla"/>
              </a:defRPr>
            </a:pPr>
            <a:r>
              <a:t>Can you see how this might be related to subgradients when applied to convex functions?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Title 1"/>
          <p:cNvSpPr txBox="1"/>
          <p:nvPr>
            <p:ph type="title"/>
          </p:nvPr>
        </p:nvSpPr>
        <p:spPr>
          <a:xfrm>
            <a:off x="349291" y="216530"/>
            <a:ext cx="11493418" cy="767278"/>
          </a:xfrm>
          <a:prstGeom prst="rect">
            <a:avLst/>
          </a:prstGeom>
        </p:spPr>
        <p:txBody>
          <a:bodyPr/>
          <a:lstStyle/>
          <a:p>
            <a:pPr/>
            <a:r>
              <a:t>Convergence of Ruppert-Polyak SGD</a:t>
            </a:r>
          </a:p>
        </p:txBody>
      </p:sp>
      <p:sp>
        <p:nvSpPr>
          <p:cNvPr id="284" name="Text Placeholder 2"/>
          <p:cNvSpPr txBox="1"/>
          <p:nvPr>
            <p:ph type="body" sz="half" idx="1"/>
          </p:nvPr>
        </p:nvSpPr>
        <p:spPr>
          <a:xfrm>
            <a:off x="994664" y="4699248"/>
            <a:ext cx="10327008" cy="1701552"/>
          </a:xfrm>
          <a:prstGeom prst="rect">
            <a:avLst/>
          </a:prstGeom>
        </p:spPr>
        <p:txBody>
          <a:bodyPr/>
          <a:lstStyle/>
          <a:p>
            <a:pPr>
              <a:defRPr sz="2000"/>
            </a:pPr>
            <a:r>
              <a:t>Things to note: </a:t>
            </a:r>
          </a:p>
          <a:p>
            <a:pPr marL="571500" indent="-342900">
              <a:buClr>
                <a:srgbClr val="464646"/>
              </a:buClr>
              <a:buSzPts val="2000"/>
              <a:buFont typeface="Arial"/>
              <a:buChar char="•"/>
              <a:defRPr sz="2000"/>
            </a:pPr>
            <a:r>
              <a:t>We get an </a:t>
            </a:r>
            <a:r>
              <a:rPr i="1"/>
              <a:t>expectation </a:t>
            </a:r>
            <a:r>
              <a:t>of how close we are to the true minimum</a:t>
            </a:r>
          </a:p>
          <a:p>
            <a:pPr marL="571500" indent="-342900">
              <a:buClr>
                <a:srgbClr val="464646"/>
              </a:buClr>
              <a:buSzPts val="2000"/>
              <a:buFont typeface="Arial"/>
              <a:buChar char="•"/>
              <a:defRPr sz="2000"/>
            </a:pPr>
            <a:r>
              <a:t>Time to get there depends on how much the function can vary</a:t>
            </a:r>
          </a:p>
          <a:p>
            <a:pPr marL="571500" indent="-342900">
              <a:buClr>
                <a:srgbClr val="464646"/>
              </a:buClr>
              <a:buSzPts val="2000"/>
              <a:buFont typeface="Arial"/>
              <a:buChar char="•"/>
              <a:defRPr sz="2000"/>
            </a:pPr>
            <a:r>
              <a:t>Assumes convexity! But deep neural networks aren’t generally convex.</a:t>
            </a:r>
          </a:p>
        </p:txBody>
      </p:sp>
      <p:sp>
        <p:nvSpPr>
          <p:cNvPr id="285"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6" name="Picture 4" descr="Picture 4"/>
          <p:cNvPicPr>
            <a:picLocks noChangeAspect="1"/>
          </p:cNvPicPr>
          <p:nvPr/>
        </p:nvPicPr>
        <p:blipFill>
          <a:blip r:embed="rId2">
            <a:extLst/>
          </a:blip>
          <a:stretch>
            <a:fillRect/>
          </a:stretch>
        </p:blipFill>
        <p:spPr>
          <a:xfrm>
            <a:off x="1187072" y="1297542"/>
            <a:ext cx="10134601" cy="3457576"/>
          </a:xfrm>
          <a:prstGeom prst="rect">
            <a:avLst/>
          </a:prstGeom>
          <a:ln w="12700">
            <a:miter lim="400000"/>
          </a:ln>
        </p:spPr>
      </p:pic>
      <p:sp>
        <p:nvSpPr>
          <p:cNvPr id="287" name="Rectangle 5"/>
          <p:cNvSpPr txBox="1"/>
          <p:nvPr/>
        </p:nvSpPr>
        <p:spPr>
          <a:xfrm>
            <a:off x="4002254" y="4679115"/>
            <a:ext cx="4504235"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i="1" sz="800"/>
            </a:pPr>
            <a:r>
              <a:t>Understanding Machine Learning</a:t>
            </a:r>
            <a:r>
              <a:rPr i="0"/>
              <a:t>: http://www.cs.huji.ac.il/~shais/UnderstandingMachineLearning</a:t>
            </a:r>
          </a:p>
        </p:txBody>
      </p:sp>
      <p:pic>
        <p:nvPicPr>
          <p:cNvPr id="288" name="Picture 7" descr="Picture 7"/>
          <p:cNvPicPr>
            <a:picLocks noChangeAspect="1"/>
          </p:cNvPicPr>
          <p:nvPr/>
        </p:nvPicPr>
        <p:blipFill>
          <a:blip r:embed="rId3">
            <a:extLst/>
          </a:blip>
          <a:stretch>
            <a:fillRect/>
          </a:stretch>
        </p:blipFill>
        <p:spPr>
          <a:xfrm>
            <a:off x="2913545" y="908524"/>
            <a:ext cx="2085976" cy="280989"/>
          </a:xfrm>
          <a:prstGeom prst="rect">
            <a:avLst/>
          </a:prstGeom>
          <a:ln w="12700">
            <a:miter lim="400000"/>
          </a:ln>
        </p:spPr>
      </p:pic>
      <p:pic>
        <p:nvPicPr>
          <p:cNvPr id="289" name="Picture 8" descr="Picture 8"/>
          <p:cNvPicPr>
            <a:picLocks noChangeAspect="1"/>
          </p:cNvPicPr>
          <p:nvPr/>
        </p:nvPicPr>
        <p:blipFill>
          <a:blip r:embed="rId4">
            <a:extLst/>
          </a:blip>
          <a:stretch>
            <a:fillRect/>
          </a:stretch>
        </p:blipFill>
        <p:spPr>
          <a:xfrm>
            <a:off x="6391045" y="900171"/>
            <a:ext cx="3322377" cy="310333"/>
          </a:xfrm>
          <a:prstGeom prst="rect">
            <a:avLst/>
          </a:prstGeom>
          <a:ln w="12700">
            <a:miter lim="400000"/>
          </a:ln>
        </p:spPr>
      </p:pic>
      <p:sp>
        <p:nvSpPr>
          <p:cNvPr id="290" name="Text Placeholder 2"/>
          <p:cNvSpPr txBox="1"/>
          <p:nvPr/>
        </p:nvSpPr>
        <p:spPr>
          <a:xfrm>
            <a:off x="5280729" y="801271"/>
            <a:ext cx="976692" cy="396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marL="228600">
              <a:spcBef>
                <a:spcPts val="500"/>
              </a:spcBef>
              <a:defRPr sz="2000">
                <a:solidFill>
                  <a:srgbClr val="464646"/>
                </a:solidFill>
                <a:latin typeface="Karla"/>
                <a:ea typeface="Karla"/>
                <a:cs typeface="Karla"/>
                <a:sym typeface="Karla"/>
              </a:defRPr>
            </a:lvl1pPr>
          </a:lstStyle>
          <a:p>
            <a:pPr/>
            <a:r>
              <a:t>and</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Title 1"/>
          <p:cNvSpPr txBox="1"/>
          <p:nvPr>
            <p:ph type="title"/>
          </p:nvPr>
        </p:nvSpPr>
        <p:spPr>
          <a:xfrm>
            <a:off x="349291" y="216530"/>
            <a:ext cx="11493418" cy="767278"/>
          </a:xfrm>
          <a:prstGeom prst="rect">
            <a:avLst/>
          </a:prstGeom>
        </p:spPr>
        <p:txBody>
          <a:bodyPr/>
          <a:lstStyle/>
          <a:p>
            <a:pPr/>
            <a:r>
              <a:t>SGD for Risk Minimization</a:t>
            </a:r>
          </a:p>
        </p:txBody>
      </p:sp>
      <p:sp>
        <p:nvSpPr>
          <p:cNvPr id="293" name="Text Placeholder 2"/>
          <p:cNvSpPr txBox="1"/>
          <p:nvPr>
            <p:ph type="body" idx="1"/>
          </p:nvPr>
        </p:nvSpPr>
        <p:spPr>
          <a:xfrm>
            <a:off x="833415" y="1233534"/>
            <a:ext cx="10327007" cy="3456387"/>
          </a:xfrm>
          <a:prstGeom prst="rect">
            <a:avLst/>
          </a:prstGeom>
        </p:spPr>
        <p:txBody>
          <a:bodyPr/>
          <a:lstStyle/>
          <a:p>
            <a:pPr>
              <a:defRPr sz="2000"/>
            </a:pPr>
            <a:r>
              <a:t>How is SGD applied in practice? How do we obtain       , which is supposed to have an expected value equal to the gradient of the true loss function?</a:t>
            </a:r>
          </a:p>
          <a:p>
            <a:pPr>
              <a:defRPr sz="2000"/>
            </a:pPr>
          </a:p>
          <a:p>
            <a:pPr>
              <a:defRPr sz="2000"/>
            </a:pPr>
            <a:r>
              <a:t>Remember, we want to minimize </a:t>
            </a:r>
          </a:p>
          <a:p>
            <a:pPr>
              <a:defRPr sz="2000"/>
            </a:pPr>
          </a:p>
          <a:p>
            <a:pPr>
              <a:defRPr sz="2000"/>
            </a:pPr>
          </a:p>
          <a:p>
            <a:pPr>
              <a:defRPr sz="2000"/>
            </a:pPr>
            <a:r>
              <a:t>Where                   is the loss given random data point      .</a:t>
            </a:r>
          </a:p>
        </p:txBody>
      </p:sp>
      <p:sp>
        <p:nvSpPr>
          <p:cNvPr id="294"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5" name="Picture 5" descr="Picture 5"/>
          <p:cNvPicPr>
            <a:picLocks noChangeAspect="1"/>
          </p:cNvPicPr>
          <p:nvPr/>
        </p:nvPicPr>
        <p:blipFill>
          <a:blip r:embed="rId2">
            <a:extLst/>
          </a:blip>
          <a:stretch>
            <a:fillRect/>
          </a:stretch>
        </p:blipFill>
        <p:spPr>
          <a:xfrm>
            <a:off x="7010444" y="1390419"/>
            <a:ext cx="286260" cy="216441"/>
          </a:xfrm>
          <a:prstGeom prst="rect">
            <a:avLst/>
          </a:prstGeom>
          <a:ln w="12700">
            <a:miter lim="400000"/>
          </a:ln>
        </p:spPr>
      </p:pic>
      <p:pic>
        <p:nvPicPr>
          <p:cNvPr id="296" name="Picture 7" descr="Picture 7"/>
          <p:cNvPicPr>
            <a:picLocks noChangeAspect="1"/>
          </p:cNvPicPr>
          <p:nvPr/>
        </p:nvPicPr>
        <p:blipFill>
          <a:blip r:embed="rId3">
            <a:extLst/>
          </a:blip>
          <a:stretch>
            <a:fillRect/>
          </a:stretch>
        </p:blipFill>
        <p:spPr>
          <a:xfrm>
            <a:off x="4291434" y="2760646"/>
            <a:ext cx="3884900" cy="402164"/>
          </a:xfrm>
          <a:prstGeom prst="rect">
            <a:avLst/>
          </a:prstGeom>
          <a:ln w="12700">
            <a:miter lim="400000"/>
          </a:ln>
        </p:spPr>
      </p:pic>
      <p:pic>
        <p:nvPicPr>
          <p:cNvPr id="297" name="Picture 9" descr="Picture 9"/>
          <p:cNvPicPr>
            <a:picLocks noChangeAspect="1"/>
          </p:cNvPicPr>
          <p:nvPr/>
        </p:nvPicPr>
        <p:blipFill>
          <a:blip r:embed="rId4">
            <a:extLst/>
          </a:blip>
          <a:stretch>
            <a:fillRect/>
          </a:stretch>
        </p:blipFill>
        <p:spPr>
          <a:xfrm>
            <a:off x="2037334" y="3420721"/>
            <a:ext cx="936686" cy="329819"/>
          </a:xfrm>
          <a:prstGeom prst="rect">
            <a:avLst/>
          </a:prstGeom>
          <a:ln w="12700">
            <a:miter lim="400000"/>
          </a:ln>
        </p:spPr>
      </p:pic>
      <p:pic>
        <p:nvPicPr>
          <p:cNvPr id="298" name="Picture 11" descr="Picture 11"/>
          <p:cNvPicPr>
            <a:picLocks noChangeAspect="1"/>
          </p:cNvPicPr>
          <p:nvPr/>
        </p:nvPicPr>
        <p:blipFill>
          <a:blip r:embed="rId5">
            <a:extLst/>
          </a:blip>
          <a:stretch>
            <a:fillRect/>
          </a:stretch>
        </p:blipFill>
        <p:spPr>
          <a:xfrm>
            <a:off x="7309404" y="3496888"/>
            <a:ext cx="169417" cy="177485"/>
          </a:xfrm>
          <a:prstGeom prst="rect">
            <a:avLst/>
          </a:prstGeom>
          <a:ln w="12700">
            <a:miter lim="400000"/>
          </a:ln>
        </p:spPr>
      </p:pic>
      <p:pic>
        <p:nvPicPr>
          <p:cNvPr id="299" name="Picture 13" descr="Picture 13"/>
          <p:cNvPicPr>
            <a:picLocks noChangeAspect="1"/>
          </p:cNvPicPr>
          <p:nvPr/>
        </p:nvPicPr>
        <p:blipFill>
          <a:blip r:embed="rId6">
            <a:extLst/>
          </a:blip>
          <a:stretch>
            <a:fillRect/>
          </a:stretch>
        </p:blipFill>
        <p:spPr>
          <a:xfrm>
            <a:off x="1200982" y="4072168"/>
            <a:ext cx="3024790" cy="422898"/>
          </a:xfrm>
          <a:prstGeom prst="rect">
            <a:avLst/>
          </a:prstGeom>
          <a:ln w="12700">
            <a:miter lim="400000"/>
          </a:ln>
        </p:spPr>
      </p:pic>
      <p:sp>
        <p:nvSpPr>
          <p:cNvPr id="300" name="Text Placeholder 2"/>
          <p:cNvSpPr txBox="1"/>
          <p:nvPr/>
        </p:nvSpPr>
        <p:spPr>
          <a:xfrm>
            <a:off x="4316444" y="4042583"/>
            <a:ext cx="2314035" cy="396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marL="228600">
              <a:spcBef>
                <a:spcPts val="500"/>
              </a:spcBef>
              <a:defRPr sz="2000">
                <a:solidFill>
                  <a:srgbClr val="464646"/>
                </a:solidFill>
                <a:latin typeface="Karla"/>
                <a:ea typeface="Karla"/>
                <a:cs typeface="Karla"/>
                <a:sym typeface="Karla"/>
              </a:defRPr>
            </a:lvl1pPr>
          </a:lstStyle>
          <a:p>
            <a:pPr/>
            <a:r>
              <a:t>Then,</a:t>
            </a:r>
          </a:p>
        </p:txBody>
      </p:sp>
      <p:pic>
        <p:nvPicPr>
          <p:cNvPr id="301" name="Picture 16" descr="Picture 16"/>
          <p:cNvPicPr>
            <a:picLocks noChangeAspect="1"/>
          </p:cNvPicPr>
          <p:nvPr/>
        </p:nvPicPr>
        <p:blipFill>
          <a:blip r:embed="rId7">
            <a:extLst/>
          </a:blip>
          <a:stretch>
            <a:fillRect/>
          </a:stretch>
        </p:blipFill>
        <p:spPr>
          <a:xfrm>
            <a:off x="1612775" y="4824695"/>
            <a:ext cx="8966449" cy="545116"/>
          </a:xfrm>
          <a:prstGeom prst="rect">
            <a:avLst/>
          </a:prstGeom>
          <a:ln w="12700">
            <a:miter lim="400000"/>
          </a:ln>
        </p:spPr>
      </p:pic>
      <p:sp>
        <p:nvSpPr>
          <p:cNvPr id="302" name="Text Placeholder 2"/>
          <p:cNvSpPr txBox="1"/>
          <p:nvPr/>
        </p:nvSpPr>
        <p:spPr>
          <a:xfrm>
            <a:off x="1042063" y="5560362"/>
            <a:ext cx="9742970" cy="701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marL="228600">
              <a:spcBef>
                <a:spcPts val="500"/>
              </a:spcBef>
              <a:defRPr sz="2000">
                <a:solidFill>
                  <a:srgbClr val="464646"/>
                </a:solidFill>
                <a:latin typeface="Karla"/>
                <a:ea typeface="Karla"/>
                <a:cs typeface="Karla"/>
                <a:sym typeface="Karla"/>
              </a:defRPr>
            </a:lvl1pPr>
          </a:lstStyle>
          <a:p>
            <a:pPr/>
            <a:r>
              <a:t>So, simply taking  the gradient of the loss given one or a few points (i.e. on-line or minibatches) provides an unbiased estimate of the true loss.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Title 1"/>
          <p:cNvSpPr txBox="1"/>
          <p:nvPr>
            <p:ph type="title"/>
          </p:nvPr>
        </p:nvSpPr>
        <p:spPr>
          <a:xfrm>
            <a:off x="349291" y="216530"/>
            <a:ext cx="11493418" cy="767278"/>
          </a:xfrm>
          <a:prstGeom prst="rect">
            <a:avLst/>
          </a:prstGeom>
        </p:spPr>
        <p:txBody>
          <a:bodyPr/>
          <a:lstStyle/>
          <a:p>
            <a:pPr/>
            <a:r>
              <a:t>SGD vs Batch Gradient Descent</a:t>
            </a:r>
          </a:p>
        </p:txBody>
      </p:sp>
      <p:sp>
        <p:nvSpPr>
          <p:cNvPr id="305" name="Text Placeholder 2"/>
          <p:cNvSpPr txBox="1"/>
          <p:nvPr>
            <p:ph type="body" sz="half" idx="1"/>
          </p:nvPr>
        </p:nvSpPr>
        <p:spPr>
          <a:xfrm>
            <a:off x="1010969" y="4289657"/>
            <a:ext cx="10327008" cy="2111144"/>
          </a:xfrm>
          <a:prstGeom prst="rect">
            <a:avLst/>
          </a:prstGeom>
        </p:spPr>
        <p:txBody>
          <a:bodyPr/>
          <a:lstStyle/>
          <a:p>
            <a:pPr>
              <a:defRPr sz="2000"/>
            </a:pPr>
            <a:r>
              <a:t>Imagine each data point pulling a rubber sheet, and a ball rolling on this surface.</a:t>
            </a:r>
          </a:p>
          <a:p>
            <a:pPr marL="571500" indent="-342900">
              <a:buClr>
                <a:srgbClr val="464646"/>
              </a:buClr>
              <a:buSzPts val="2000"/>
              <a:buFont typeface="Arial"/>
              <a:buChar char="•"/>
              <a:defRPr sz="2000"/>
            </a:pPr>
            <a:r>
              <a:t>When all are considered, you have a very accurate understanding of the true loss</a:t>
            </a:r>
          </a:p>
          <a:p>
            <a:pPr lvl="1" marL="1028700" indent="-342900">
              <a:spcBef>
                <a:spcPts val="400"/>
              </a:spcBef>
              <a:buClr>
                <a:srgbClr val="464646"/>
              </a:buClr>
              <a:buSzPts val="1600"/>
              <a:buFont typeface="Arial"/>
              <a:buChar char="•"/>
              <a:defRPr sz="1600"/>
            </a:pPr>
            <a:r>
              <a:t>Batch gradient descent. Good but computationally expensive – consider every point before taking a step!</a:t>
            </a:r>
            <a:endParaRPr sz="2400"/>
          </a:p>
          <a:p>
            <a:pPr marL="571500" indent="-342900">
              <a:buClr>
                <a:srgbClr val="464646"/>
              </a:buClr>
              <a:buSzPts val="2000"/>
              <a:buFont typeface="Arial"/>
              <a:buChar char="•"/>
              <a:defRPr sz="2000"/>
            </a:pPr>
            <a:r>
              <a:t>When just a few are considered, you get a rough idea of the true loss</a:t>
            </a:r>
          </a:p>
          <a:p>
            <a:pPr lvl="1" marL="1028700" indent="-342900">
              <a:spcBef>
                <a:spcPts val="400"/>
              </a:spcBef>
              <a:buClr>
                <a:srgbClr val="464646"/>
              </a:buClr>
              <a:buSzPts val="1600"/>
              <a:buFont typeface="Arial"/>
              <a:buChar char="•"/>
              <a:defRPr sz="1600"/>
            </a:pPr>
            <a:r>
              <a:t>SGD. Much cheaper but the ball will change directions as different points are drawn each step.</a:t>
            </a:r>
          </a:p>
        </p:txBody>
      </p:sp>
      <p:sp>
        <p:nvSpPr>
          <p:cNvPr id="306"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7" name="Picture 5" descr="Picture 5"/>
          <p:cNvPicPr>
            <a:picLocks noChangeAspect="1"/>
          </p:cNvPicPr>
          <p:nvPr/>
        </p:nvPicPr>
        <p:blipFill>
          <a:blip r:embed="rId2">
            <a:extLst/>
          </a:blip>
          <a:stretch>
            <a:fillRect/>
          </a:stretch>
        </p:blipFill>
        <p:spPr>
          <a:xfrm>
            <a:off x="1569015" y="942946"/>
            <a:ext cx="9053970" cy="3250795"/>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Title 1"/>
          <p:cNvSpPr txBox="1"/>
          <p:nvPr>
            <p:ph type="title"/>
          </p:nvPr>
        </p:nvSpPr>
        <p:spPr>
          <a:xfrm>
            <a:off x="349291" y="216530"/>
            <a:ext cx="11493418" cy="767278"/>
          </a:xfrm>
          <a:prstGeom prst="rect">
            <a:avLst/>
          </a:prstGeom>
        </p:spPr>
        <p:txBody>
          <a:bodyPr/>
          <a:lstStyle/>
          <a:p>
            <a:pPr/>
            <a:r>
              <a:t>Local Minima in Non-Convex Functions</a:t>
            </a:r>
          </a:p>
        </p:txBody>
      </p:sp>
      <p:sp>
        <p:nvSpPr>
          <p:cNvPr id="310" name="Text Placeholder 2"/>
          <p:cNvSpPr txBox="1"/>
          <p:nvPr>
            <p:ph type="body" sz="half" idx="1"/>
          </p:nvPr>
        </p:nvSpPr>
        <p:spPr>
          <a:xfrm>
            <a:off x="833415" y="804893"/>
            <a:ext cx="10327008" cy="2111144"/>
          </a:xfrm>
          <a:prstGeom prst="rect">
            <a:avLst/>
          </a:prstGeom>
        </p:spPr>
        <p:txBody>
          <a:bodyPr/>
          <a:lstStyle/>
          <a:p>
            <a:pPr>
              <a:defRPr sz="2000"/>
            </a:pPr>
            <a:r>
              <a:t>SGD assumes convexity, but we know that this doesn’t hold for neural networks with hidden layers. How do we deal with local minima?</a:t>
            </a:r>
          </a:p>
          <a:p>
            <a:pPr>
              <a:defRPr sz="2000"/>
            </a:pPr>
            <a:r>
              <a:t>Turns out we don’t need to.</a:t>
            </a:r>
          </a:p>
        </p:txBody>
      </p:sp>
      <p:sp>
        <p:nvSpPr>
          <p:cNvPr id="311"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2" name="Picture 5" descr="Picture 5"/>
          <p:cNvPicPr>
            <a:picLocks noChangeAspect="1"/>
          </p:cNvPicPr>
          <p:nvPr/>
        </p:nvPicPr>
        <p:blipFill>
          <a:blip r:embed="rId2">
            <a:extLst/>
          </a:blip>
          <a:stretch>
            <a:fillRect/>
          </a:stretch>
        </p:blipFill>
        <p:spPr>
          <a:xfrm>
            <a:off x="8593683" y="1356832"/>
            <a:ext cx="2853615" cy="2147567"/>
          </a:xfrm>
          <a:prstGeom prst="rect">
            <a:avLst/>
          </a:prstGeom>
          <a:ln w="12700">
            <a:miter lim="400000"/>
          </a:ln>
        </p:spPr>
      </p:pic>
      <p:sp>
        <p:nvSpPr>
          <p:cNvPr id="313" name="Text Placeholder 2"/>
          <p:cNvSpPr txBox="1"/>
          <p:nvPr/>
        </p:nvSpPr>
        <p:spPr>
          <a:xfrm>
            <a:off x="762063" y="1969771"/>
            <a:ext cx="7587734" cy="43205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228600">
              <a:spcBef>
                <a:spcPts val="500"/>
              </a:spcBef>
              <a:defRPr sz="2000">
                <a:solidFill>
                  <a:srgbClr val="464646"/>
                </a:solidFill>
                <a:latin typeface="Karla"/>
                <a:ea typeface="Karla"/>
                <a:cs typeface="Karla"/>
                <a:sym typeface="Karla"/>
              </a:defRPr>
            </a:pPr>
            <a:r>
              <a:t>In large N-dimensional domains, local minima are </a:t>
            </a:r>
            <a:r>
              <a:rPr i="1"/>
              <a:t>extremely rare.</a:t>
            </a:r>
            <a:endParaRPr sz="2800"/>
          </a:p>
          <a:p>
            <a:pPr marL="228600">
              <a:spcBef>
                <a:spcPts val="500"/>
              </a:spcBef>
              <a:defRPr i="1" sz="2000">
                <a:solidFill>
                  <a:srgbClr val="464646"/>
                </a:solidFill>
                <a:latin typeface="Karla"/>
                <a:ea typeface="Karla"/>
                <a:cs typeface="Karla"/>
                <a:sym typeface="Karla"/>
              </a:defRPr>
            </a:pPr>
          </a:p>
          <a:p>
            <a:pPr marL="228600">
              <a:spcBef>
                <a:spcPts val="500"/>
              </a:spcBef>
              <a:defRPr sz="2000">
                <a:solidFill>
                  <a:srgbClr val="464646"/>
                </a:solidFill>
                <a:latin typeface="Karla"/>
                <a:ea typeface="Karla"/>
                <a:cs typeface="Karla"/>
                <a:sym typeface="Karla"/>
              </a:defRPr>
            </a:pPr>
            <a:r>
              <a:t>Intuitively – the eigenvalues of the Hessian have 0.5 probability of being positive or negative (Wigner’s semicircle law)</a:t>
            </a:r>
            <a:endParaRPr sz="2800"/>
          </a:p>
          <a:p>
            <a:pPr marL="228600">
              <a:spcBef>
                <a:spcPts val="500"/>
              </a:spcBef>
              <a:defRPr sz="2000">
                <a:solidFill>
                  <a:srgbClr val="464646"/>
                </a:solidFill>
                <a:latin typeface="Karla"/>
                <a:ea typeface="Karla"/>
                <a:cs typeface="Karla"/>
                <a:sym typeface="Karla"/>
              </a:defRPr>
            </a:pPr>
          </a:p>
          <a:p>
            <a:pPr marL="228600">
              <a:spcBef>
                <a:spcPts val="500"/>
              </a:spcBef>
              <a:defRPr sz="2000">
                <a:solidFill>
                  <a:srgbClr val="464646"/>
                </a:solidFill>
                <a:latin typeface="Karla"/>
                <a:ea typeface="Karla"/>
                <a:cs typeface="Karla"/>
                <a:sym typeface="Karla"/>
              </a:defRPr>
            </a:pPr>
            <a:r>
              <a:t>What is the chance of getting heads N times in a row?</a:t>
            </a:r>
            <a:endParaRPr sz="2800"/>
          </a:p>
          <a:p>
            <a:pPr marL="228600">
              <a:spcBef>
                <a:spcPts val="500"/>
              </a:spcBef>
              <a:defRPr sz="2000">
                <a:solidFill>
                  <a:srgbClr val="464646"/>
                </a:solidFill>
                <a:latin typeface="Karla"/>
                <a:ea typeface="Karla"/>
                <a:cs typeface="Karla"/>
                <a:sym typeface="Karla"/>
              </a:defRPr>
            </a:pPr>
          </a:p>
          <a:p>
            <a:pPr marL="228600">
              <a:spcBef>
                <a:spcPts val="500"/>
              </a:spcBef>
              <a:defRPr sz="2000">
                <a:solidFill>
                  <a:srgbClr val="464646"/>
                </a:solidFill>
                <a:latin typeface="Karla"/>
                <a:ea typeface="Karla"/>
                <a:cs typeface="Karla"/>
                <a:sym typeface="Karla"/>
              </a:defRPr>
            </a:pPr>
            <a:r>
              <a:t>Saddle points are very common in high-dimensional spaces. Plain SGD is good at convex functions, how do we modify it to deal with non-convex ones filled with saddle points? </a:t>
            </a:r>
            <a:endParaRPr sz="2800"/>
          </a:p>
        </p:txBody>
      </p:sp>
      <p:sp>
        <p:nvSpPr>
          <p:cNvPr id="314" name="Rectangle 7"/>
          <p:cNvSpPr txBox="1"/>
          <p:nvPr/>
        </p:nvSpPr>
        <p:spPr>
          <a:xfrm>
            <a:off x="8683759" y="3553804"/>
            <a:ext cx="2673462" cy="2413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600"/>
            </a:lvl1pPr>
          </a:lstStyle>
          <a:p>
            <a:pPr/>
            <a:r>
              <a:t>https://stackoverflow.com/questions/31805560/how-to-create-surface-plot-from-greyscale-image-with-matplotlib</a:t>
            </a:r>
          </a:p>
        </p:txBody>
      </p:sp>
      <p:pic>
        <p:nvPicPr>
          <p:cNvPr id="315" name="Picture 9" descr="Picture 9"/>
          <p:cNvPicPr>
            <a:picLocks noChangeAspect="1"/>
          </p:cNvPicPr>
          <p:nvPr/>
        </p:nvPicPr>
        <p:blipFill>
          <a:blip r:embed="rId3">
            <a:extLst/>
          </a:blip>
          <a:stretch>
            <a:fillRect/>
          </a:stretch>
        </p:blipFill>
        <p:spPr>
          <a:xfrm>
            <a:off x="7918907" y="3553804"/>
            <a:ext cx="3996374" cy="3120502"/>
          </a:xfrm>
          <a:prstGeom prst="rect">
            <a:avLst/>
          </a:prstGeom>
          <a:ln w="12700">
            <a:miter lim="400000"/>
          </a:ln>
        </p:spPr>
      </p:pic>
      <p:sp>
        <p:nvSpPr>
          <p:cNvPr id="316" name="Rectangle 10"/>
          <p:cNvSpPr txBox="1"/>
          <p:nvPr/>
        </p:nvSpPr>
        <p:spPr>
          <a:xfrm>
            <a:off x="9189719" y="6581891"/>
            <a:ext cx="1962260" cy="20241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lvl1pPr>
          </a:lstStyle>
          <a:p>
            <a:pPr/>
            <a:r>
              <a:t>https://en.wikipedia.org/wiki/Saddle_point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Google Shape;116;p15"/>
          <p:cNvSpPr txBox="1"/>
          <p:nvPr>
            <p:ph type="title"/>
          </p:nvPr>
        </p:nvSpPr>
        <p:spPr>
          <a:xfrm>
            <a:off x="349291" y="216530"/>
            <a:ext cx="11493418" cy="767278"/>
          </a:xfrm>
          <a:prstGeom prst="rect">
            <a:avLst/>
          </a:prstGeom>
        </p:spPr>
        <p:txBody>
          <a:bodyPr/>
          <a:lstStyle/>
          <a:p>
            <a:pPr/>
            <a:r>
              <a:t>Outline</a:t>
            </a:r>
          </a:p>
        </p:txBody>
      </p:sp>
      <p:sp>
        <p:nvSpPr>
          <p:cNvPr id="169" name="Google Shape;117;p15"/>
          <p:cNvSpPr txBox="1"/>
          <p:nvPr>
            <p:ph type="body" idx="1"/>
          </p:nvPr>
        </p:nvSpPr>
        <p:spPr>
          <a:xfrm>
            <a:off x="1117075" y="1568725"/>
            <a:ext cx="10631100" cy="4572016"/>
          </a:xfrm>
          <a:prstGeom prst="rect">
            <a:avLst/>
          </a:prstGeom>
        </p:spPr>
        <p:txBody>
          <a:bodyPr/>
          <a:lstStyle/>
          <a:p>
            <a:pPr marL="434340" indent="-386079" defTabSz="868680">
              <a:spcBef>
                <a:spcPts val="300"/>
              </a:spcBef>
              <a:buClr>
                <a:srgbClr val="464646"/>
              </a:buClr>
              <a:buSzPts val="2600"/>
              <a:buAutoNum type="arabicPeriod" startAt="1"/>
              <a:defRPr sz="2660"/>
            </a:pPr>
            <a:r>
              <a:t>Introduction:</a:t>
            </a:r>
          </a:p>
          <a:p>
            <a:pPr lvl="1" marL="868680" indent="-386079" defTabSz="868680">
              <a:spcBef>
                <a:spcPts val="0"/>
              </a:spcBef>
              <a:buClr>
                <a:srgbClr val="464646"/>
              </a:buClr>
              <a:buSzPts val="2600"/>
              <a:buAutoNum type="alphaLcPeriod" startAt="1"/>
              <a:defRPr sz="2660"/>
            </a:pPr>
            <a:r>
              <a:t>Convex sets and convex functions</a:t>
            </a:r>
            <a:br/>
            <a:endParaRPr sz="2280"/>
          </a:p>
          <a:p>
            <a:pPr marL="434340" indent="-386079" defTabSz="868680">
              <a:spcBef>
                <a:spcPts val="0"/>
              </a:spcBef>
              <a:buClr>
                <a:srgbClr val="464646"/>
              </a:buClr>
              <a:buSzPts val="2600"/>
              <a:buAutoNum type="arabicPeriod" startAt="1"/>
              <a:defRPr sz="2660"/>
            </a:pPr>
            <a:r>
              <a:t>Stochastic Gradient Descent</a:t>
            </a:r>
          </a:p>
          <a:p>
            <a:pPr lvl="1" marL="868680" indent="-386079" defTabSz="868680">
              <a:spcBef>
                <a:spcPts val="0"/>
              </a:spcBef>
              <a:buClr>
                <a:srgbClr val="464646"/>
              </a:buClr>
              <a:buSzPts val="2600"/>
              <a:buAutoNum type="alphaLcPeriod" startAt="1"/>
              <a:defRPr sz="2660"/>
            </a:pPr>
            <a:r>
              <a:t>Foundation</a:t>
            </a:r>
          </a:p>
          <a:p>
            <a:pPr lvl="1" marL="868680" indent="-386079" defTabSz="868680">
              <a:spcBef>
                <a:spcPts val="0"/>
              </a:spcBef>
              <a:buClr>
                <a:srgbClr val="464646"/>
              </a:buClr>
              <a:buSzPts val="2600"/>
              <a:buAutoNum type="alphaLcPeriod" startAt="1"/>
              <a:defRPr sz="2660"/>
            </a:pPr>
            <a:r>
              <a:t>Subgradients</a:t>
            </a:r>
          </a:p>
          <a:p>
            <a:pPr lvl="1" marL="868680" indent="-386079" defTabSz="868680">
              <a:spcBef>
                <a:spcPts val="0"/>
              </a:spcBef>
              <a:buClr>
                <a:srgbClr val="464646"/>
              </a:buClr>
              <a:buSzPts val="2600"/>
              <a:buAutoNum type="alphaLcPeriod" startAt="1"/>
              <a:defRPr sz="2660"/>
            </a:pPr>
            <a:r>
              <a:t>Lipschitz continuity</a:t>
            </a:r>
            <a:endParaRPr sz="2280"/>
          </a:p>
          <a:p>
            <a:pPr lvl="1" marL="868680" indent="-386079" defTabSz="868680">
              <a:spcBef>
                <a:spcPts val="0"/>
              </a:spcBef>
              <a:buClr>
                <a:srgbClr val="464646"/>
              </a:buClr>
              <a:buSzPts val="2600"/>
              <a:buAutoNum type="alphaLcPeriod" startAt="1"/>
              <a:defRPr sz="2660"/>
            </a:pPr>
            <a:r>
              <a:t>Convergence of Gradient Descent</a:t>
            </a:r>
            <a:endParaRPr sz="2280"/>
          </a:p>
          <a:p>
            <a:pPr lvl="1" marL="0" indent="482600" defTabSz="868680">
              <a:spcBef>
                <a:spcPts val="0"/>
              </a:spcBef>
              <a:buSzTx/>
              <a:buNone/>
              <a:defRPr sz="2660"/>
            </a:pPr>
          </a:p>
          <a:p>
            <a:pPr marL="434340" indent="-386079" defTabSz="868680">
              <a:spcBef>
                <a:spcPts val="0"/>
              </a:spcBef>
              <a:buClr>
                <a:srgbClr val="464646"/>
              </a:buClr>
              <a:buSzPts val="3000"/>
              <a:buAutoNum type="arabicPeriod" startAt="1"/>
              <a:defRPr sz="3040"/>
            </a:pPr>
            <a:r>
              <a:t>Gradient Descent Algorithms</a:t>
            </a:r>
            <a:br/>
          </a:p>
        </p:txBody>
      </p:sp>
      <p:sp>
        <p:nvSpPr>
          <p:cNvPr id="170" name="Google Shape;118;p15"/>
          <p:cNvSpPr txBox="1"/>
          <p:nvPr>
            <p:ph type="sldNum" sz="quarter" idx="2"/>
          </p:nvPr>
        </p:nvSpPr>
        <p:spPr>
          <a:xfrm>
            <a:off x="11807458" y="6459230"/>
            <a:ext cx="181342"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Title 1"/>
          <p:cNvSpPr txBox="1"/>
          <p:nvPr>
            <p:ph type="title"/>
          </p:nvPr>
        </p:nvSpPr>
        <p:spPr>
          <a:xfrm>
            <a:off x="349291" y="216530"/>
            <a:ext cx="11493418" cy="767278"/>
          </a:xfrm>
          <a:prstGeom prst="rect">
            <a:avLst/>
          </a:prstGeom>
        </p:spPr>
        <p:txBody>
          <a:bodyPr/>
          <a:lstStyle/>
          <a:p>
            <a:pPr/>
            <a:r>
              <a:t>Escaping Saddle Points</a:t>
            </a:r>
          </a:p>
        </p:txBody>
      </p:sp>
      <p:sp>
        <p:nvSpPr>
          <p:cNvPr id="319" name="Text Placeholder 2"/>
          <p:cNvSpPr txBox="1"/>
          <p:nvPr>
            <p:ph type="body" sz="half" idx="1"/>
          </p:nvPr>
        </p:nvSpPr>
        <p:spPr>
          <a:xfrm>
            <a:off x="833415" y="1177757"/>
            <a:ext cx="10327008" cy="2111144"/>
          </a:xfrm>
          <a:prstGeom prst="rect">
            <a:avLst/>
          </a:prstGeom>
        </p:spPr>
        <p:txBody>
          <a:bodyPr/>
          <a:lstStyle/>
          <a:p>
            <a:pPr>
              <a:defRPr sz="2000"/>
            </a:pPr>
            <a:r>
              <a:t>Somewhat counterintuitively, the best way to escape saddle points is to just move in any direction, quickly.</a:t>
            </a:r>
          </a:p>
          <a:p>
            <a:pPr>
              <a:defRPr sz="2000"/>
            </a:pPr>
            <a:r>
              <a:t>Then we can get somewhere with more substantial curvature for a more informed update.</a:t>
            </a:r>
          </a:p>
        </p:txBody>
      </p:sp>
      <p:sp>
        <p:nvSpPr>
          <p:cNvPr id="320"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1" name="Picture 5" descr="Picture 5"/>
          <p:cNvPicPr>
            <a:picLocks noChangeAspect="1"/>
          </p:cNvPicPr>
          <p:nvPr/>
        </p:nvPicPr>
        <p:blipFill>
          <a:blip r:embed="rId2">
            <a:extLst/>
          </a:blip>
          <a:stretch>
            <a:fillRect/>
          </a:stretch>
        </p:blipFill>
        <p:spPr>
          <a:xfrm>
            <a:off x="2363716" y="2449096"/>
            <a:ext cx="2927375" cy="3801784"/>
          </a:xfrm>
          <a:prstGeom prst="rect">
            <a:avLst/>
          </a:prstGeom>
          <a:ln w="12700">
            <a:miter lim="400000"/>
          </a:ln>
        </p:spPr>
      </p:pic>
      <p:sp>
        <p:nvSpPr>
          <p:cNvPr id="322" name="Rectangle 6"/>
          <p:cNvSpPr txBox="1"/>
          <p:nvPr/>
        </p:nvSpPr>
        <p:spPr>
          <a:xfrm>
            <a:off x="3440152" y="6143157"/>
            <a:ext cx="776149" cy="2024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lvl1pPr>
          </a:lstStyle>
          <a:p>
            <a:pPr/>
            <a:r>
              <a:t>Rubick Runner</a:t>
            </a:r>
          </a:p>
        </p:txBody>
      </p:sp>
      <p:pic>
        <p:nvPicPr>
          <p:cNvPr id="323" name="Picture 10" descr="Picture 10"/>
          <p:cNvPicPr>
            <a:picLocks noChangeAspect="0"/>
          </p:cNvPicPr>
          <p:nvPr/>
        </p:nvPicPr>
        <p:blipFill>
          <a:blip r:embed="rId3">
            <a:extLst/>
          </a:blip>
          <a:stretch>
            <a:fillRect/>
          </a:stretch>
        </p:blipFill>
        <p:spPr>
          <a:xfrm>
            <a:off x="5576656" y="2578130"/>
            <a:ext cx="6054079" cy="340541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Title 1"/>
          <p:cNvSpPr txBox="1"/>
          <p:nvPr>
            <p:ph type="title"/>
          </p:nvPr>
        </p:nvSpPr>
        <p:spPr>
          <a:xfrm>
            <a:off x="349291" y="216530"/>
            <a:ext cx="11493418" cy="767278"/>
          </a:xfrm>
          <a:prstGeom prst="rect">
            <a:avLst/>
          </a:prstGeom>
        </p:spPr>
        <p:txBody>
          <a:bodyPr/>
          <a:lstStyle/>
          <a:p>
            <a:pPr/>
            <a:r>
              <a:t>SGD with Momentum</a:t>
            </a:r>
          </a:p>
        </p:txBody>
      </p:sp>
      <p:sp>
        <p:nvSpPr>
          <p:cNvPr id="326" name="Text Placeholder 2"/>
          <p:cNvSpPr txBox="1"/>
          <p:nvPr>
            <p:ph type="body" sz="half" idx="1"/>
          </p:nvPr>
        </p:nvSpPr>
        <p:spPr>
          <a:xfrm>
            <a:off x="1010968" y="2364828"/>
            <a:ext cx="10327008" cy="1882862"/>
          </a:xfrm>
          <a:prstGeom prst="rect">
            <a:avLst/>
          </a:prstGeom>
        </p:spPr>
        <p:txBody>
          <a:bodyPr/>
          <a:lstStyle>
            <a:lvl1pPr>
              <a:defRPr sz="2000"/>
            </a:lvl1pPr>
          </a:lstStyle>
          <a:p>
            <a:pPr/>
            <a:r>
              <a:t>Maintain some of the previous “velocity”. The larger the      , the heavier the ball (or the less friction). </a:t>
            </a:r>
          </a:p>
        </p:txBody>
      </p:sp>
      <p:sp>
        <p:nvSpPr>
          <p:cNvPr id="327"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8" name="Picture 11" descr="Picture 11"/>
          <p:cNvPicPr>
            <a:picLocks noChangeAspect="1"/>
          </p:cNvPicPr>
          <p:nvPr/>
        </p:nvPicPr>
        <p:blipFill>
          <a:blip r:embed="rId2">
            <a:extLst/>
          </a:blip>
          <a:stretch>
            <a:fillRect/>
          </a:stretch>
        </p:blipFill>
        <p:spPr>
          <a:xfrm>
            <a:off x="4038600" y="1683842"/>
            <a:ext cx="4114800" cy="542926"/>
          </a:xfrm>
          <a:prstGeom prst="rect">
            <a:avLst/>
          </a:prstGeom>
          <a:ln w="12700">
            <a:miter lim="400000"/>
          </a:ln>
        </p:spPr>
      </p:pic>
      <p:pic>
        <p:nvPicPr>
          <p:cNvPr id="329" name="Picture 13" descr="Picture 13"/>
          <p:cNvPicPr>
            <a:picLocks noChangeAspect="1"/>
          </p:cNvPicPr>
          <p:nvPr/>
        </p:nvPicPr>
        <p:blipFill>
          <a:blip r:embed="rId3">
            <a:extLst/>
          </a:blip>
          <a:stretch>
            <a:fillRect/>
          </a:stretch>
        </p:blipFill>
        <p:spPr>
          <a:xfrm>
            <a:off x="2907396" y="950516"/>
            <a:ext cx="6534151" cy="561976"/>
          </a:xfrm>
          <a:prstGeom prst="rect">
            <a:avLst/>
          </a:prstGeom>
          <a:ln w="12700">
            <a:miter lim="400000"/>
          </a:ln>
        </p:spPr>
      </p:pic>
      <p:pic>
        <p:nvPicPr>
          <p:cNvPr id="330" name="Picture 15" descr="Picture 15"/>
          <p:cNvPicPr>
            <a:picLocks noChangeAspect="1"/>
          </p:cNvPicPr>
          <p:nvPr/>
        </p:nvPicPr>
        <p:blipFill>
          <a:blip r:embed="rId4">
            <a:extLst/>
          </a:blip>
          <a:stretch>
            <a:fillRect/>
          </a:stretch>
        </p:blipFill>
        <p:spPr>
          <a:xfrm>
            <a:off x="7591425" y="2487019"/>
            <a:ext cx="191333" cy="240938"/>
          </a:xfrm>
          <a:prstGeom prst="rect">
            <a:avLst/>
          </a:prstGeom>
          <a:ln w="12700">
            <a:miter lim="400000"/>
          </a:ln>
        </p:spPr>
      </p:pic>
      <p:pic>
        <p:nvPicPr>
          <p:cNvPr id="331" name="Picture 17" descr="Picture 17"/>
          <p:cNvPicPr>
            <a:picLocks noChangeAspect="1"/>
          </p:cNvPicPr>
          <p:nvPr/>
        </p:nvPicPr>
        <p:blipFill>
          <a:blip r:embed="rId5">
            <a:extLst/>
          </a:blip>
          <a:stretch>
            <a:fillRect/>
          </a:stretch>
        </p:blipFill>
        <p:spPr>
          <a:xfrm>
            <a:off x="1906203" y="3395709"/>
            <a:ext cx="3905251" cy="1657351"/>
          </a:xfrm>
          <a:prstGeom prst="rect">
            <a:avLst/>
          </a:prstGeom>
          <a:ln w="12700">
            <a:miter lim="400000"/>
          </a:ln>
        </p:spPr>
      </p:pic>
      <p:pic>
        <p:nvPicPr>
          <p:cNvPr id="332" name="Picture 19" descr="Picture 19"/>
          <p:cNvPicPr>
            <a:picLocks noChangeAspect="1"/>
          </p:cNvPicPr>
          <p:nvPr/>
        </p:nvPicPr>
        <p:blipFill>
          <a:blip r:embed="rId6">
            <a:extLst/>
          </a:blip>
          <a:stretch>
            <a:fillRect/>
          </a:stretch>
        </p:blipFill>
        <p:spPr>
          <a:xfrm>
            <a:off x="6504834" y="3395709"/>
            <a:ext cx="3905251" cy="1657351"/>
          </a:xfrm>
          <a:prstGeom prst="rect">
            <a:avLst/>
          </a:prstGeom>
          <a:ln w="12700">
            <a:miter lim="400000"/>
          </a:ln>
        </p:spPr>
      </p:pic>
      <p:sp>
        <p:nvSpPr>
          <p:cNvPr id="333" name="Rectangle 20"/>
          <p:cNvSpPr txBox="1"/>
          <p:nvPr/>
        </p:nvSpPr>
        <p:spPr>
          <a:xfrm>
            <a:off x="4614624" y="5628711"/>
            <a:ext cx="3080207" cy="2024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lvl1pPr>
          </a:lstStyle>
          <a:p>
            <a:pPr/>
            <a:r>
              <a:t>https://ruder.io/optimizing-gradient-descent/index.html#momentum</a:t>
            </a:r>
          </a:p>
        </p:txBody>
      </p:sp>
      <p:sp>
        <p:nvSpPr>
          <p:cNvPr id="334" name="Text Placeholder 2"/>
          <p:cNvSpPr txBox="1"/>
          <p:nvPr/>
        </p:nvSpPr>
        <p:spPr>
          <a:xfrm>
            <a:off x="3310361" y="4949057"/>
            <a:ext cx="882258" cy="396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marL="228600">
              <a:spcBef>
                <a:spcPts val="500"/>
              </a:spcBef>
              <a:defRPr sz="2000">
                <a:solidFill>
                  <a:srgbClr val="464646"/>
                </a:solidFill>
                <a:latin typeface="Karla"/>
                <a:ea typeface="Karla"/>
                <a:cs typeface="Karla"/>
                <a:sym typeface="Karla"/>
              </a:defRPr>
            </a:lvl1pPr>
          </a:lstStyle>
          <a:p>
            <a:pPr/>
            <a:r>
              <a:t>SGD</a:t>
            </a:r>
          </a:p>
        </p:txBody>
      </p:sp>
      <p:sp>
        <p:nvSpPr>
          <p:cNvPr id="335" name="Text Placeholder 2"/>
          <p:cNvSpPr txBox="1"/>
          <p:nvPr/>
        </p:nvSpPr>
        <p:spPr>
          <a:xfrm>
            <a:off x="6985117" y="4949057"/>
            <a:ext cx="2944687" cy="396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marL="228600">
              <a:spcBef>
                <a:spcPts val="500"/>
              </a:spcBef>
              <a:defRPr sz="2000">
                <a:solidFill>
                  <a:srgbClr val="464646"/>
                </a:solidFill>
                <a:latin typeface="Karla"/>
                <a:ea typeface="Karla"/>
                <a:cs typeface="Karla"/>
                <a:sym typeface="Karla"/>
              </a:defRPr>
            </a:lvl1pPr>
          </a:lstStyle>
          <a:p>
            <a:pPr/>
            <a:r>
              <a:t>SGD with momentum</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Title 1"/>
          <p:cNvSpPr txBox="1"/>
          <p:nvPr>
            <p:ph type="title"/>
          </p:nvPr>
        </p:nvSpPr>
        <p:spPr>
          <a:xfrm>
            <a:off x="349291" y="216530"/>
            <a:ext cx="11493418" cy="767278"/>
          </a:xfrm>
          <a:prstGeom prst="rect">
            <a:avLst/>
          </a:prstGeom>
        </p:spPr>
        <p:txBody>
          <a:bodyPr/>
          <a:lstStyle/>
          <a:p>
            <a:pPr/>
            <a:r>
              <a:t>SGD with Momentum</a:t>
            </a:r>
          </a:p>
        </p:txBody>
      </p:sp>
      <p:sp>
        <p:nvSpPr>
          <p:cNvPr id="338" name="Text Placeholder 2"/>
          <p:cNvSpPr txBox="1"/>
          <p:nvPr>
            <p:ph type="body" sz="half" idx="1"/>
          </p:nvPr>
        </p:nvSpPr>
        <p:spPr>
          <a:xfrm>
            <a:off x="1010968" y="2364828"/>
            <a:ext cx="10327008" cy="1882862"/>
          </a:xfrm>
          <a:prstGeom prst="rect">
            <a:avLst/>
          </a:prstGeom>
        </p:spPr>
        <p:txBody>
          <a:bodyPr/>
          <a:lstStyle>
            <a:lvl1pPr>
              <a:defRPr sz="2000"/>
            </a:lvl1pPr>
          </a:lstStyle>
          <a:p>
            <a:pPr/>
            <a:r>
              <a:t>Maintain some of the previous “velocity”. The larger the      , the heavier the ball (or the less friction). </a:t>
            </a:r>
          </a:p>
        </p:txBody>
      </p:sp>
      <p:sp>
        <p:nvSpPr>
          <p:cNvPr id="339"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0" name="Picture 11" descr="Picture 11"/>
          <p:cNvPicPr>
            <a:picLocks noChangeAspect="1"/>
          </p:cNvPicPr>
          <p:nvPr/>
        </p:nvPicPr>
        <p:blipFill>
          <a:blip r:embed="rId2">
            <a:extLst/>
          </a:blip>
          <a:stretch>
            <a:fillRect/>
          </a:stretch>
        </p:blipFill>
        <p:spPr>
          <a:xfrm>
            <a:off x="4038600" y="1683842"/>
            <a:ext cx="4114800" cy="542926"/>
          </a:xfrm>
          <a:prstGeom prst="rect">
            <a:avLst/>
          </a:prstGeom>
          <a:ln w="12700">
            <a:miter lim="400000"/>
          </a:ln>
        </p:spPr>
      </p:pic>
      <p:pic>
        <p:nvPicPr>
          <p:cNvPr id="341" name="Picture 13" descr="Picture 13"/>
          <p:cNvPicPr>
            <a:picLocks noChangeAspect="1"/>
          </p:cNvPicPr>
          <p:nvPr/>
        </p:nvPicPr>
        <p:blipFill>
          <a:blip r:embed="rId3">
            <a:extLst/>
          </a:blip>
          <a:stretch>
            <a:fillRect/>
          </a:stretch>
        </p:blipFill>
        <p:spPr>
          <a:xfrm>
            <a:off x="2907396" y="950516"/>
            <a:ext cx="6534151" cy="561976"/>
          </a:xfrm>
          <a:prstGeom prst="rect">
            <a:avLst/>
          </a:prstGeom>
          <a:ln w="12700">
            <a:miter lim="400000"/>
          </a:ln>
        </p:spPr>
      </p:pic>
      <p:pic>
        <p:nvPicPr>
          <p:cNvPr id="342" name="Picture 15" descr="Picture 15"/>
          <p:cNvPicPr>
            <a:picLocks noChangeAspect="1"/>
          </p:cNvPicPr>
          <p:nvPr/>
        </p:nvPicPr>
        <p:blipFill>
          <a:blip r:embed="rId4">
            <a:extLst/>
          </a:blip>
          <a:stretch>
            <a:fillRect/>
          </a:stretch>
        </p:blipFill>
        <p:spPr>
          <a:xfrm>
            <a:off x="7595202" y="2488792"/>
            <a:ext cx="191333" cy="240938"/>
          </a:xfrm>
          <a:prstGeom prst="rect">
            <a:avLst/>
          </a:prstGeom>
          <a:ln w="12700">
            <a:miter lim="400000"/>
          </a:ln>
        </p:spPr>
      </p:pic>
      <p:sp>
        <p:nvSpPr>
          <p:cNvPr id="343" name="Rectangle 20"/>
          <p:cNvSpPr txBox="1"/>
          <p:nvPr/>
        </p:nvSpPr>
        <p:spPr>
          <a:xfrm>
            <a:off x="4614624" y="5628711"/>
            <a:ext cx="3176648" cy="2024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lvl1pPr>
          </a:lstStyle>
          <a:p>
            <a:pPr/>
            <a:r>
              <a:t>https://emiliendupont.github.io/2018/01/24/optimization-visualization/</a:t>
            </a:r>
          </a:p>
        </p:txBody>
      </p:sp>
      <p:pic>
        <p:nvPicPr>
          <p:cNvPr id="344" name="Picture 5" descr="Picture 5"/>
          <p:cNvPicPr>
            <a:picLocks noChangeAspect="1"/>
          </p:cNvPicPr>
          <p:nvPr/>
        </p:nvPicPr>
        <p:blipFill>
          <a:blip r:embed="rId5">
            <a:extLst/>
          </a:blip>
          <a:stretch>
            <a:fillRect/>
          </a:stretch>
        </p:blipFill>
        <p:spPr>
          <a:xfrm>
            <a:off x="3775066" y="3115523"/>
            <a:ext cx="4641866" cy="2438408"/>
          </a:xfrm>
          <a:prstGeom prst="rect">
            <a:avLst/>
          </a:prstGeom>
          <a:ln w="12700">
            <a:miter lim="400000"/>
          </a:ln>
        </p:spPr>
      </p:pic>
      <p:sp>
        <p:nvSpPr>
          <p:cNvPr id="345" name="Text Placeholder 2"/>
          <p:cNvSpPr txBox="1"/>
          <p:nvPr/>
        </p:nvSpPr>
        <p:spPr>
          <a:xfrm>
            <a:off x="8462657" y="4116587"/>
            <a:ext cx="3808659" cy="396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marL="228600">
              <a:spcBef>
                <a:spcPts val="500"/>
              </a:spcBef>
              <a:defRPr sz="2000">
                <a:solidFill>
                  <a:srgbClr val="464646"/>
                </a:solidFill>
                <a:latin typeface="Karla"/>
                <a:ea typeface="Karla"/>
                <a:cs typeface="Karla"/>
                <a:sym typeface="Karla"/>
              </a:defRPr>
            </a:lvl1pPr>
          </a:lstStyle>
          <a:p>
            <a:pPr/>
            <a:r>
              <a:t>Spiraling can happen though</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Title 1"/>
          <p:cNvSpPr txBox="1"/>
          <p:nvPr>
            <p:ph type="title"/>
          </p:nvPr>
        </p:nvSpPr>
        <p:spPr>
          <a:xfrm>
            <a:off x="349291" y="216530"/>
            <a:ext cx="11493418" cy="767278"/>
          </a:xfrm>
          <a:prstGeom prst="rect">
            <a:avLst/>
          </a:prstGeom>
        </p:spPr>
        <p:txBody>
          <a:bodyPr/>
          <a:lstStyle/>
          <a:p>
            <a:pPr/>
            <a:r>
              <a:t>Adagrad</a:t>
            </a:r>
          </a:p>
        </p:txBody>
      </p:sp>
      <p:sp>
        <p:nvSpPr>
          <p:cNvPr id="348" name="Text Placeholder 2"/>
          <p:cNvSpPr txBox="1"/>
          <p:nvPr>
            <p:ph type="body" sz="quarter" idx="1"/>
          </p:nvPr>
        </p:nvSpPr>
        <p:spPr>
          <a:xfrm>
            <a:off x="932496" y="892533"/>
            <a:ext cx="10327008" cy="1119605"/>
          </a:xfrm>
          <a:prstGeom prst="rect">
            <a:avLst/>
          </a:prstGeom>
        </p:spPr>
        <p:txBody>
          <a:bodyPr/>
          <a:lstStyle>
            <a:lvl1pPr>
              <a:defRPr sz="2000"/>
            </a:lvl1pPr>
          </a:lstStyle>
          <a:p>
            <a:pPr/>
            <a:r>
              <a:t>We’d like to adapt the gradient in each dimension – i.e. large steps in flatter directions, careful steps in steep directions.</a:t>
            </a:r>
          </a:p>
        </p:txBody>
      </p:sp>
      <p:sp>
        <p:nvSpPr>
          <p:cNvPr id="349"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0" name="Picture 5" descr="Picture 5"/>
          <p:cNvPicPr>
            <a:picLocks noChangeAspect="1"/>
          </p:cNvPicPr>
          <p:nvPr/>
        </p:nvPicPr>
        <p:blipFill>
          <a:blip r:embed="rId2">
            <a:extLst/>
          </a:blip>
          <a:stretch>
            <a:fillRect/>
          </a:stretch>
        </p:blipFill>
        <p:spPr>
          <a:xfrm>
            <a:off x="2963234" y="1832952"/>
            <a:ext cx="2342658" cy="757043"/>
          </a:xfrm>
          <a:prstGeom prst="rect">
            <a:avLst/>
          </a:prstGeom>
          <a:ln w="12700">
            <a:miter lim="400000"/>
          </a:ln>
        </p:spPr>
      </p:pic>
      <p:pic>
        <p:nvPicPr>
          <p:cNvPr id="351" name="Picture 7" descr="Picture 7"/>
          <p:cNvPicPr>
            <a:picLocks noChangeAspect="1"/>
          </p:cNvPicPr>
          <p:nvPr/>
        </p:nvPicPr>
        <p:blipFill>
          <a:blip r:embed="rId3">
            <a:extLst/>
          </a:blip>
          <a:stretch>
            <a:fillRect/>
          </a:stretch>
        </p:blipFill>
        <p:spPr>
          <a:xfrm>
            <a:off x="7595527" y="1688690"/>
            <a:ext cx="4247181" cy="2643428"/>
          </a:xfrm>
          <a:prstGeom prst="rect">
            <a:avLst/>
          </a:prstGeom>
          <a:ln w="12700">
            <a:miter lim="400000"/>
          </a:ln>
        </p:spPr>
      </p:pic>
      <p:sp>
        <p:nvSpPr>
          <p:cNvPr id="352" name="Text Placeholder 2"/>
          <p:cNvSpPr txBox="1"/>
          <p:nvPr/>
        </p:nvSpPr>
        <p:spPr>
          <a:xfrm>
            <a:off x="7641252" y="1585435"/>
            <a:ext cx="2401292" cy="396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marL="228600">
              <a:spcBef>
                <a:spcPts val="500"/>
              </a:spcBef>
              <a:defRPr sz="2000">
                <a:solidFill>
                  <a:srgbClr val="464646"/>
                </a:solidFill>
                <a:latin typeface="Karla"/>
                <a:ea typeface="Karla"/>
                <a:cs typeface="Karla"/>
                <a:sym typeface="Karla"/>
              </a:defRPr>
            </a:lvl1pPr>
          </a:lstStyle>
          <a:p>
            <a:pPr/>
            <a:r>
              <a:t>i.e. to avoid this:</a:t>
            </a:r>
          </a:p>
        </p:txBody>
      </p:sp>
      <p:sp>
        <p:nvSpPr>
          <p:cNvPr id="353" name="Rectangle 9"/>
          <p:cNvSpPr txBox="1"/>
          <p:nvPr/>
        </p:nvSpPr>
        <p:spPr>
          <a:xfrm>
            <a:off x="7564119" y="4332116"/>
            <a:ext cx="4155741" cy="1651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600"/>
            </a:lvl1pPr>
          </a:lstStyle>
          <a:p>
            <a:pPr/>
            <a:r>
              <a:t>https://www.bonaccorso.eu/2017/10/03/a-brief-and-comprehensive-guide-to-stochastic-gradient-descent-algorithms/</a:t>
            </a:r>
          </a:p>
        </p:txBody>
      </p:sp>
      <p:pic>
        <p:nvPicPr>
          <p:cNvPr id="354" name="Picture 11" descr="Picture 11"/>
          <p:cNvPicPr>
            <a:picLocks noChangeAspect="1"/>
          </p:cNvPicPr>
          <p:nvPr/>
        </p:nvPicPr>
        <p:blipFill>
          <a:blip r:embed="rId4">
            <a:extLst/>
          </a:blip>
          <a:stretch>
            <a:fillRect/>
          </a:stretch>
        </p:blipFill>
        <p:spPr>
          <a:xfrm>
            <a:off x="1860653" y="2747467"/>
            <a:ext cx="4691151" cy="859917"/>
          </a:xfrm>
          <a:prstGeom prst="rect">
            <a:avLst/>
          </a:prstGeom>
          <a:ln w="12700">
            <a:miter lim="400000"/>
          </a:ln>
        </p:spPr>
      </p:pic>
      <p:pic>
        <p:nvPicPr>
          <p:cNvPr id="355" name="Picture 13" descr="Picture 13"/>
          <p:cNvPicPr>
            <a:picLocks noChangeAspect="1"/>
          </p:cNvPicPr>
          <p:nvPr/>
        </p:nvPicPr>
        <p:blipFill>
          <a:blip r:embed="rId5">
            <a:extLst/>
          </a:blip>
          <a:stretch>
            <a:fillRect/>
          </a:stretch>
        </p:blipFill>
        <p:spPr>
          <a:xfrm>
            <a:off x="3088422" y="3764858"/>
            <a:ext cx="1903029" cy="928937"/>
          </a:xfrm>
          <a:prstGeom prst="rect">
            <a:avLst/>
          </a:prstGeom>
          <a:ln w="12700">
            <a:miter lim="400000"/>
          </a:ln>
        </p:spPr>
      </p:pic>
      <p:sp>
        <p:nvSpPr>
          <p:cNvPr id="356" name="Text Placeholder 2"/>
          <p:cNvSpPr txBox="1"/>
          <p:nvPr/>
        </p:nvSpPr>
        <p:spPr>
          <a:xfrm>
            <a:off x="1046731" y="5037001"/>
            <a:ext cx="10235558" cy="7645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228600">
              <a:spcBef>
                <a:spcPts val="500"/>
              </a:spcBef>
              <a:defRPr sz="2000">
                <a:solidFill>
                  <a:srgbClr val="464646"/>
                </a:solidFill>
                <a:latin typeface="Karla"/>
                <a:ea typeface="Karla"/>
                <a:cs typeface="Karla"/>
                <a:sym typeface="Karla"/>
              </a:defRPr>
            </a:pPr>
            <a:r>
              <a:t>We see that in directions where derivatives are large, we shrink the learning rate.</a:t>
            </a:r>
            <a:endParaRPr sz="2800"/>
          </a:p>
          <a:p>
            <a:pPr marL="228600">
              <a:spcBef>
                <a:spcPts val="500"/>
              </a:spcBef>
              <a:defRPr sz="2000">
                <a:solidFill>
                  <a:srgbClr val="464646"/>
                </a:solidFill>
                <a:latin typeface="Karla"/>
                <a:ea typeface="Karla"/>
                <a:cs typeface="Karla"/>
                <a:sym typeface="Karla"/>
              </a:defRPr>
            </a:pPr>
            <a:r>
              <a:t>But, it just keeps shrinking – after a while the learning rate will be infinitely small!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Title 1"/>
          <p:cNvSpPr txBox="1"/>
          <p:nvPr>
            <p:ph type="title"/>
          </p:nvPr>
        </p:nvSpPr>
        <p:spPr>
          <a:xfrm>
            <a:off x="349291" y="216530"/>
            <a:ext cx="11493418" cy="767278"/>
          </a:xfrm>
          <a:prstGeom prst="rect">
            <a:avLst/>
          </a:prstGeom>
        </p:spPr>
        <p:txBody>
          <a:bodyPr/>
          <a:lstStyle/>
          <a:p>
            <a:pPr/>
            <a:r>
              <a:t>RMSprop</a:t>
            </a:r>
          </a:p>
        </p:txBody>
      </p:sp>
      <p:sp>
        <p:nvSpPr>
          <p:cNvPr id="359" name="Text Placeholder 2"/>
          <p:cNvSpPr txBox="1"/>
          <p:nvPr>
            <p:ph type="body" sz="quarter" idx="1"/>
          </p:nvPr>
        </p:nvSpPr>
        <p:spPr>
          <a:xfrm>
            <a:off x="833415" y="808642"/>
            <a:ext cx="10327008" cy="1237464"/>
          </a:xfrm>
          <a:prstGeom prst="rect">
            <a:avLst/>
          </a:prstGeom>
        </p:spPr>
        <p:txBody>
          <a:bodyPr/>
          <a:lstStyle>
            <a:lvl1pPr>
              <a:defRPr sz="2000"/>
            </a:lvl1pPr>
          </a:lstStyle>
          <a:p>
            <a:pPr/>
            <a:r>
              <a:t>A way to counteract the vanishing learning rates by using a decaying average of past squared gradients.</a:t>
            </a:r>
          </a:p>
        </p:txBody>
      </p:sp>
      <p:sp>
        <p:nvSpPr>
          <p:cNvPr id="360"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1" name="Picture 17" descr="Picture 17"/>
          <p:cNvPicPr>
            <a:picLocks noChangeAspect="1"/>
          </p:cNvPicPr>
          <p:nvPr/>
        </p:nvPicPr>
        <p:blipFill>
          <a:blip r:embed="rId2">
            <a:extLst/>
          </a:blip>
          <a:stretch>
            <a:fillRect/>
          </a:stretch>
        </p:blipFill>
        <p:spPr>
          <a:xfrm>
            <a:off x="3915212" y="1825043"/>
            <a:ext cx="4495801" cy="590551"/>
          </a:xfrm>
          <a:prstGeom prst="rect">
            <a:avLst/>
          </a:prstGeom>
          <a:ln w="12700">
            <a:miter lim="400000"/>
          </a:ln>
        </p:spPr>
      </p:pic>
      <p:pic>
        <p:nvPicPr>
          <p:cNvPr id="362" name="Picture 19" descr="Picture 19"/>
          <p:cNvPicPr>
            <a:picLocks noChangeAspect="1"/>
          </p:cNvPicPr>
          <p:nvPr/>
        </p:nvPicPr>
        <p:blipFill>
          <a:blip r:embed="rId3">
            <a:extLst/>
          </a:blip>
          <a:stretch>
            <a:fillRect/>
          </a:stretch>
        </p:blipFill>
        <p:spPr>
          <a:xfrm>
            <a:off x="3915212" y="2638215"/>
            <a:ext cx="4700632" cy="856887"/>
          </a:xfrm>
          <a:prstGeom prst="rect">
            <a:avLst/>
          </a:prstGeom>
          <a:ln w="12700">
            <a:miter lim="400000"/>
          </a:ln>
        </p:spPr>
      </p:pic>
      <p:sp>
        <p:nvSpPr>
          <p:cNvPr id="363" name="Text Placeholder 2"/>
          <p:cNvSpPr txBox="1"/>
          <p:nvPr/>
        </p:nvSpPr>
        <p:spPr>
          <a:xfrm>
            <a:off x="978221" y="3823675"/>
            <a:ext cx="10235558" cy="1374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228600">
              <a:spcBef>
                <a:spcPts val="500"/>
              </a:spcBef>
              <a:defRPr sz="2000">
                <a:solidFill>
                  <a:srgbClr val="464646"/>
                </a:solidFill>
                <a:latin typeface="Karla"/>
                <a:ea typeface="Karla"/>
                <a:cs typeface="Karla"/>
                <a:sym typeface="Karla"/>
              </a:defRPr>
            </a:pPr>
            <a:r>
              <a:t>Now, if there were large gradients in the past, their contribution to the average will decay exponentially with the timesteps.</a:t>
            </a:r>
            <a:endParaRPr sz="2800"/>
          </a:p>
          <a:p>
            <a:pPr marL="228600">
              <a:spcBef>
                <a:spcPts val="500"/>
              </a:spcBef>
              <a:defRPr sz="2000">
                <a:solidFill>
                  <a:srgbClr val="464646"/>
                </a:solidFill>
                <a:latin typeface="Karla"/>
                <a:ea typeface="Karla"/>
                <a:cs typeface="Karla"/>
                <a:sym typeface="Karla"/>
              </a:defRPr>
            </a:pPr>
            <a:r>
              <a:t>If we were taking careful steps in a steep area, once we get to a flat region this allows us to crank up the speed again.</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Title 1"/>
          <p:cNvSpPr txBox="1"/>
          <p:nvPr>
            <p:ph type="title"/>
          </p:nvPr>
        </p:nvSpPr>
        <p:spPr>
          <a:xfrm>
            <a:off x="349291" y="216530"/>
            <a:ext cx="11493418" cy="767278"/>
          </a:xfrm>
          <a:prstGeom prst="rect">
            <a:avLst/>
          </a:prstGeom>
        </p:spPr>
        <p:txBody>
          <a:bodyPr/>
          <a:lstStyle/>
          <a:p>
            <a:pPr/>
            <a:r>
              <a:t>Adam</a:t>
            </a:r>
          </a:p>
        </p:txBody>
      </p:sp>
      <p:sp>
        <p:nvSpPr>
          <p:cNvPr id="366" name="Text Placeholder 2"/>
          <p:cNvSpPr txBox="1"/>
          <p:nvPr>
            <p:ph type="body" sz="quarter" idx="1"/>
          </p:nvPr>
        </p:nvSpPr>
        <p:spPr>
          <a:xfrm>
            <a:off x="833415" y="808642"/>
            <a:ext cx="10327008" cy="1237464"/>
          </a:xfrm>
          <a:prstGeom prst="rect">
            <a:avLst/>
          </a:prstGeom>
        </p:spPr>
        <p:txBody>
          <a:bodyPr/>
          <a:lstStyle/>
          <a:p>
            <a:pPr>
              <a:defRPr sz="2000"/>
            </a:pPr>
            <a:r>
              <a:t>Currently the most popular gradient descent algorithm.</a:t>
            </a:r>
          </a:p>
          <a:p>
            <a:pPr>
              <a:defRPr sz="2000"/>
            </a:pPr>
            <a:r>
              <a:t>Stands for Adaptive Moment Estimation. Basically combines the ideas of momentum with exponentially-decaying squared past gradients.</a:t>
            </a:r>
          </a:p>
        </p:txBody>
      </p:sp>
      <p:sp>
        <p:nvSpPr>
          <p:cNvPr id="367"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8" name="Text Placeholder 2"/>
          <p:cNvSpPr txBox="1"/>
          <p:nvPr/>
        </p:nvSpPr>
        <p:spPr>
          <a:xfrm>
            <a:off x="5080433" y="2019954"/>
            <a:ext cx="4168841" cy="396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marL="228600">
              <a:spcBef>
                <a:spcPts val="500"/>
              </a:spcBef>
              <a:defRPr sz="2000">
                <a:solidFill>
                  <a:srgbClr val="464646"/>
                </a:solidFill>
                <a:latin typeface="Karla"/>
                <a:ea typeface="Karla"/>
                <a:cs typeface="Karla"/>
                <a:sym typeface="Karla"/>
              </a:defRPr>
            </a:lvl1pPr>
          </a:lstStyle>
          <a:p>
            <a:pPr/>
            <a:r>
              <a:t>Average gradient (momentum)</a:t>
            </a:r>
          </a:p>
        </p:txBody>
      </p:sp>
      <p:pic>
        <p:nvPicPr>
          <p:cNvPr id="369" name="Picture 12" descr="Picture 12"/>
          <p:cNvPicPr>
            <a:picLocks noChangeAspect="1"/>
          </p:cNvPicPr>
          <p:nvPr/>
        </p:nvPicPr>
        <p:blipFill>
          <a:blip r:embed="rId2">
            <a:extLst/>
          </a:blip>
          <a:stretch>
            <a:fillRect/>
          </a:stretch>
        </p:blipFill>
        <p:spPr>
          <a:xfrm>
            <a:off x="708054" y="2113902"/>
            <a:ext cx="3880132" cy="352100"/>
          </a:xfrm>
          <a:prstGeom prst="rect">
            <a:avLst/>
          </a:prstGeom>
          <a:ln w="12700">
            <a:miter lim="400000"/>
          </a:ln>
        </p:spPr>
      </p:pic>
      <p:pic>
        <p:nvPicPr>
          <p:cNvPr id="370" name="Picture 14" descr="Picture 14"/>
          <p:cNvPicPr>
            <a:picLocks noChangeAspect="1"/>
          </p:cNvPicPr>
          <p:nvPr/>
        </p:nvPicPr>
        <p:blipFill>
          <a:blip r:embed="rId3">
            <a:extLst/>
          </a:blip>
          <a:stretch>
            <a:fillRect/>
          </a:stretch>
        </p:blipFill>
        <p:spPr>
          <a:xfrm>
            <a:off x="553187" y="2607523"/>
            <a:ext cx="4380097" cy="352099"/>
          </a:xfrm>
          <a:prstGeom prst="rect">
            <a:avLst/>
          </a:prstGeom>
          <a:ln w="12700">
            <a:miter lim="400000"/>
          </a:ln>
        </p:spPr>
      </p:pic>
      <p:sp>
        <p:nvSpPr>
          <p:cNvPr id="371" name="Text Placeholder 2"/>
          <p:cNvSpPr txBox="1"/>
          <p:nvPr/>
        </p:nvSpPr>
        <p:spPr>
          <a:xfrm>
            <a:off x="5080433" y="2565443"/>
            <a:ext cx="3503564" cy="396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marL="228600">
              <a:spcBef>
                <a:spcPts val="500"/>
              </a:spcBef>
              <a:defRPr sz="2000">
                <a:solidFill>
                  <a:srgbClr val="464646"/>
                </a:solidFill>
                <a:latin typeface="Karla"/>
                <a:ea typeface="Karla"/>
                <a:cs typeface="Karla"/>
                <a:sym typeface="Karla"/>
              </a:defRPr>
            </a:lvl1pPr>
          </a:lstStyle>
          <a:p>
            <a:pPr/>
            <a:r>
              <a:t>Average squared gradient</a:t>
            </a:r>
          </a:p>
        </p:txBody>
      </p:sp>
      <p:pic>
        <p:nvPicPr>
          <p:cNvPr id="372" name="Picture 5" descr="Picture 5"/>
          <p:cNvPicPr>
            <a:picLocks noChangeAspect="1"/>
          </p:cNvPicPr>
          <p:nvPr/>
        </p:nvPicPr>
        <p:blipFill>
          <a:blip r:embed="rId4">
            <a:extLst/>
          </a:blip>
          <a:stretch>
            <a:fillRect/>
          </a:stretch>
        </p:blipFill>
        <p:spPr>
          <a:xfrm>
            <a:off x="1185117" y="3383079"/>
            <a:ext cx="2103365" cy="685591"/>
          </a:xfrm>
          <a:prstGeom prst="rect">
            <a:avLst/>
          </a:prstGeom>
          <a:ln w="12700">
            <a:miter lim="400000"/>
          </a:ln>
        </p:spPr>
      </p:pic>
      <p:pic>
        <p:nvPicPr>
          <p:cNvPr id="373" name="Picture 7" descr="Picture 7"/>
          <p:cNvPicPr>
            <a:picLocks noChangeAspect="1"/>
          </p:cNvPicPr>
          <p:nvPr/>
        </p:nvPicPr>
        <p:blipFill>
          <a:blip r:embed="rId5">
            <a:extLst/>
          </a:blip>
          <a:stretch>
            <a:fillRect/>
          </a:stretch>
        </p:blipFill>
        <p:spPr>
          <a:xfrm>
            <a:off x="1337517" y="4129261"/>
            <a:ext cx="1950965" cy="676335"/>
          </a:xfrm>
          <a:prstGeom prst="rect">
            <a:avLst/>
          </a:prstGeom>
          <a:ln w="12700">
            <a:miter lim="400000"/>
          </a:ln>
        </p:spPr>
      </p:pic>
      <p:sp>
        <p:nvSpPr>
          <p:cNvPr id="374" name="Text Placeholder 2"/>
          <p:cNvSpPr txBox="1"/>
          <p:nvPr/>
        </p:nvSpPr>
        <p:spPr>
          <a:xfrm>
            <a:off x="3638925" y="3775748"/>
            <a:ext cx="4168840" cy="396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marL="228600">
              <a:spcBef>
                <a:spcPts val="500"/>
              </a:spcBef>
              <a:defRPr sz="2000">
                <a:solidFill>
                  <a:srgbClr val="464646"/>
                </a:solidFill>
                <a:latin typeface="Karla"/>
                <a:ea typeface="Karla"/>
                <a:cs typeface="Karla"/>
                <a:sym typeface="Karla"/>
              </a:defRPr>
            </a:lvl1pPr>
          </a:lstStyle>
          <a:p>
            <a:pPr/>
            <a:r>
              <a:t>Bias correction</a:t>
            </a:r>
          </a:p>
        </p:txBody>
      </p:sp>
      <p:pic>
        <p:nvPicPr>
          <p:cNvPr id="375" name="Picture 9" descr="Picture 9"/>
          <p:cNvPicPr>
            <a:picLocks noChangeAspect="1"/>
          </p:cNvPicPr>
          <p:nvPr/>
        </p:nvPicPr>
        <p:blipFill>
          <a:blip r:embed="rId6">
            <a:extLst/>
          </a:blip>
          <a:stretch>
            <a:fillRect/>
          </a:stretch>
        </p:blipFill>
        <p:spPr>
          <a:xfrm>
            <a:off x="1012597" y="5362866"/>
            <a:ext cx="4260290" cy="686493"/>
          </a:xfrm>
          <a:prstGeom prst="rect">
            <a:avLst/>
          </a:prstGeom>
          <a:ln w="12700">
            <a:miter lim="400000"/>
          </a:ln>
        </p:spPr>
      </p:pic>
      <p:sp>
        <p:nvSpPr>
          <p:cNvPr id="376" name="Text Placeholder 2"/>
          <p:cNvSpPr txBox="1"/>
          <p:nvPr/>
        </p:nvSpPr>
        <p:spPr>
          <a:xfrm>
            <a:off x="5402013" y="5398777"/>
            <a:ext cx="1313791" cy="396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marL="228600">
              <a:spcBef>
                <a:spcPts val="500"/>
              </a:spcBef>
              <a:defRPr sz="2000">
                <a:solidFill>
                  <a:srgbClr val="464646"/>
                </a:solidFill>
                <a:latin typeface="Karla"/>
                <a:ea typeface="Karla"/>
                <a:cs typeface="Karla"/>
                <a:sym typeface="Karla"/>
              </a:defRPr>
            </a:lvl1pPr>
          </a:lstStyle>
          <a:p>
            <a:pPr/>
            <a:r>
              <a:t>Update</a:t>
            </a:r>
          </a:p>
        </p:txBody>
      </p:sp>
      <p:pic>
        <p:nvPicPr>
          <p:cNvPr id="377" name="Picture 17" descr="Picture 17"/>
          <p:cNvPicPr>
            <a:picLocks noChangeAspect="1"/>
          </p:cNvPicPr>
          <p:nvPr/>
        </p:nvPicPr>
        <p:blipFill>
          <a:blip r:embed="rId7">
            <a:extLst/>
          </a:blip>
          <a:stretch>
            <a:fillRect/>
          </a:stretch>
        </p:blipFill>
        <p:spPr>
          <a:xfrm>
            <a:off x="7612635" y="2959622"/>
            <a:ext cx="3736800" cy="3625254"/>
          </a:xfrm>
          <a:prstGeom prst="rect">
            <a:avLst/>
          </a:prstGeom>
          <a:ln w="12700">
            <a:miter lim="400000"/>
          </a:ln>
        </p:spPr>
      </p:pic>
      <p:sp>
        <p:nvSpPr>
          <p:cNvPr id="378" name="Rectangle 18"/>
          <p:cNvSpPr txBox="1"/>
          <p:nvPr/>
        </p:nvSpPr>
        <p:spPr>
          <a:xfrm>
            <a:off x="8339193" y="6567678"/>
            <a:ext cx="2368759" cy="20241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lvl1pPr>
          </a:lstStyle>
          <a:p>
            <a:pPr/>
            <a:r>
              <a:t>Adam: A Method for Stochastic Optimization, 2015</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Title 1"/>
          <p:cNvSpPr txBox="1"/>
          <p:nvPr>
            <p:ph type="title"/>
          </p:nvPr>
        </p:nvSpPr>
        <p:spPr>
          <a:xfrm>
            <a:off x="349291" y="216530"/>
            <a:ext cx="11493418" cy="767278"/>
          </a:xfrm>
          <a:prstGeom prst="rect">
            <a:avLst/>
          </a:prstGeom>
        </p:spPr>
        <p:txBody>
          <a:bodyPr/>
          <a:lstStyle/>
          <a:p>
            <a:pPr/>
            <a:r>
              <a:t>Animated Comparison</a:t>
            </a:r>
          </a:p>
        </p:txBody>
      </p:sp>
      <p:sp>
        <p:nvSpPr>
          <p:cNvPr id="381"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2" name="Picture 5" descr="Picture 5"/>
          <p:cNvPicPr>
            <a:picLocks noChangeAspect="0"/>
          </p:cNvPicPr>
          <p:nvPr/>
        </p:nvPicPr>
        <p:blipFill>
          <a:blip r:embed="rId2">
            <a:extLst/>
          </a:blip>
          <a:stretch>
            <a:fillRect/>
          </a:stretch>
        </p:blipFill>
        <p:spPr>
          <a:xfrm>
            <a:off x="2790911" y="1057686"/>
            <a:ext cx="6806094" cy="5269235"/>
          </a:xfrm>
          <a:prstGeom prst="rect">
            <a:avLst/>
          </a:prstGeom>
          <a:ln w="12700">
            <a:miter lim="400000"/>
          </a:ln>
        </p:spPr>
      </p:pic>
      <p:sp>
        <p:nvSpPr>
          <p:cNvPr id="383" name="Rectangle 6"/>
          <p:cNvSpPr txBox="1"/>
          <p:nvPr/>
        </p:nvSpPr>
        <p:spPr>
          <a:xfrm>
            <a:off x="4888489" y="6293077"/>
            <a:ext cx="2515554" cy="2024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lvl1pPr>
          </a:lstStyle>
          <a:p>
            <a:pPr/>
            <a:r>
              <a:t>https://ruder.io/optimizing-gradient-descent/index.html</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Title 1"/>
          <p:cNvSpPr txBox="1"/>
          <p:nvPr>
            <p:ph type="title"/>
          </p:nvPr>
        </p:nvSpPr>
        <p:spPr>
          <a:xfrm>
            <a:off x="349291" y="216530"/>
            <a:ext cx="11493418" cy="767278"/>
          </a:xfrm>
          <a:prstGeom prst="rect">
            <a:avLst/>
          </a:prstGeom>
        </p:spPr>
        <p:txBody>
          <a:bodyPr/>
          <a:lstStyle/>
          <a:p>
            <a:pPr/>
            <a:r>
              <a:t>Animated Comparison</a:t>
            </a:r>
          </a:p>
        </p:txBody>
      </p:sp>
      <p:sp>
        <p:nvSpPr>
          <p:cNvPr id="386"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7" name="Picture 4" descr="Picture 4"/>
          <p:cNvPicPr>
            <a:picLocks noChangeAspect="0"/>
          </p:cNvPicPr>
          <p:nvPr/>
        </p:nvPicPr>
        <p:blipFill>
          <a:blip r:embed="rId2">
            <a:extLst/>
          </a:blip>
          <a:stretch>
            <a:fillRect/>
          </a:stretch>
        </p:blipFill>
        <p:spPr>
          <a:xfrm>
            <a:off x="2321126" y="807438"/>
            <a:ext cx="7127236" cy="5517860"/>
          </a:xfrm>
          <a:prstGeom prst="rect">
            <a:avLst/>
          </a:prstGeom>
          <a:ln w="12700">
            <a:miter lim="400000"/>
          </a:ln>
        </p:spPr>
      </p:pic>
      <p:sp>
        <p:nvSpPr>
          <p:cNvPr id="388" name="Rectangle 6"/>
          <p:cNvSpPr txBox="1"/>
          <p:nvPr/>
        </p:nvSpPr>
        <p:spPr>
          <a:xfrm>
            <a:off x="4888489" y="6293077"/>
            <a:ext cx="2515554" cy="2024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lvl1pPr>
          </a:lstStyle>
          <a:p>
            <a:pPr/>
            <a:r>
              <a:t>https://ruder.io/optimizing-gradient-descent/index.html</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Title 1"/>
          <p:cNvSpPr txBox="1"/>
          <p:nvPr>
            <p:ph type="title"/>
          </p:nvPr>
        </p:nvSpPr>
        <p:spPr>
          <a:xfrm>
            <a:off x="349291" y="216530"/>
            <a:ext cx="11493418" cy="767278"/>
          </a:xfrm>
          <a:prstGeom prst="rect">
            <a:avLst/>
          </a:prstGeom>
        </p:spPr>
        <p:txBody>
          <a:bodyPr/>
          <a:lstStyle/>
          <a:p>
            <a:pPr/>
            <a:r>
              <a:t>Not everything is great with the new algos</a:t>
            </a:r>
          </a:p>
        </p:txBody>
      </p:sp>
      <p:sp>
        <p:nvSpPr>
          <p:cNvPr id="391"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92" name="Picture 5" descr="Picture 5"/>
          <p:cNvPicPr>
            <a:picLocks noChangeAspect="0"/>
          </p:cNvPicPr>
          <p:nvPr/>
        </p:nvPicPr>
        <p:blipFill>
          <a:blip r:embed="rId2">
            <a:extLst/>
          </a:blip>
          <a:stretch>
            <a:fillRect/>
          </a:stretch>
        </p:blipFill>
        <p:spPr>
          <a:xfrm>
            <a:off x="1781011" y="983807"/>
            <a:ext cx="9034058" cy="4333524"/>
          </a:xfrm>
          <a:prstGeom prst="rect">
            <a:avLst/>
          </a:prstGeom>
          <a:ln w="12700">
            <a:miter lim="400000"/>
          </a:ln>
        </p:spPr>
      </p:pic>
      <p:pic>
        <p:nvPicPr>
          <p:cNvPr id="393" name="Picture 6" descr="Picture 6"/>
          <p:cNvPicPr>
            <a:picLocks noChangeAspect="1"/>
          </p:cNvPicPr>
          <p:nvPr/>
        </p:nvPicPr>
        <p:blipFill>
          <a:blip r:embed="rId3">
            <a:extLst/>
          </a:blip>
          <a:stretch>
            <a:fillRect/>
          </a:stretch>
        </p:blipFill>
        <p:spPr>
          <a:xfrm>
            <a:off x="1559652" y="5509066"/>
            <a:ext cx="9505820" cy="528102"/>
          </a:xfrm>
          <a:prstGeom prst="rect">
            <a:avLst/>
          </a:prstGeom>
          <a:ln w="12700">
            <a:miter lim="400000"/>
          </a:ln>
        </p:spPr>
      </p:pic>
      <p:sp>
        <p:nvSpPr>
          <p:cNvPr id="394" name="Rectangle 7"/>
          <p:cNvSpPr txBox="1"/>
          <p:nvPr/>
        </p:nvSpPr>
        <p:spPr>
          <a:xfrm>
            <a:off x="3477741" y="6075014"/>
            <a:ext cx="5481029" cy="2888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https://emiliendupont.github.io/2018/01/24/optimization-visualization/</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Title 1"/>
          <p:cNvSpPr txBox="1"/>
          <p:nvPr>
            <p:ph type="title"/>
          </p:nvPr>
        </p:nvSpPr>
        <p:spPr>
          <a:xfrm>
            <a:off x="349291" y="216530"/>
            <a:ext cx="11493418" cy="767278"/>
          </a:xfrm>
          <a:prstGeom prst="rect">
            <a:avLst/>
          </a:prstGeom>
        </p:spPr>
        <p:txBody>
          <a:bodyPr/>
          <a:lstStyle/>
          <a:p>
            <a:pPr/>
            <a:r>
              <a:t>Not everything is great with the new algos</a:t>
            </a:r>
          </a:p>
        </p:txBody>
      </p:sp>
      <p:sp>
        <p:nvSpPr>
          <p:cNvPr id="397"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98" name="Picture 5" descr="Picture 5"/>
          <p:cNvPicPr>
            <a:picLocks noChangeAspect="0"/>
          </p:cNvPicPr>
          <p:nvPr/>
        </p:nvPicPr>
        <p:blipFill>
          <a:blip r:embed="rId2">
            <a:extLst/>
          </a:blip>
          <a:stretch>
            <a:fillRect/>
          </a:stretch>
        </p:blipFill>
        <p:spPr>
          <a:xfrm>
            <a:off x="1493241" y="960232"/>
            <a:ext cx="9295002" cy="4458698"/>
          </a:xfrm>
          <a:prstGeom prst="rect">
            <a:avLst/>
          </a:prstGeom>
          <a:ln w="12700">
            <a:miter lim="400000"/>
          </a:ln>
        </p:spPr>
      </p:pic>
      <p:pic>
        <p:nvPicPr>
          <p:cNvPr id="399" name="Picture 6" descr="Picture 6"/>
          <p:cNvPicPr>
            <a:picLocks noChangeAspect="1"/>
          </p:cNvPicPr>
          <p:nvPr/>
        </p:nvPicPr>
        <p:blipFill>
          <a:blip r:embed="rId3">
            <a:extLst/>
          </a:blip>
          <a:stretch>
            <a:fillRect/>
          </a:stretch>
        </p:blipFill>
        <p:spPr>
          <a:xfrm>
            <a:off x="1408651" y="5509066"/>
            <a:ext cx="9505819" cy="528102"/>
          </a:xfrm>
          <a:prstGeom prst="rect">
            <a:avLst/>
          </a:prstGeom>
          <a:ln w="12700">
            <a:miter lim="400000"/>
          </a:ln>
        </p:spPr>
      </p:pic>
      <p:sp>
        <p:nvSpPr>
          <p:cNvPr id="400" name="Rectangle 7"/>
          <p:cNvSpPr txBox="1"/>
          <p:nvPr/>
        </p:nvSpPr>
        <p:spPr>
          <a:xfrm>
            <a:off x="3477741" y="6075014"/>
            <a:ext cx="5481029" cy="2888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https://emiliendupont.github.io/2018/01/24/optimization-visualization/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Google Shape;116;p15"/>
          <p:cNvSpPr txBox="1"/>
          <p:nvPr>
            <p:ph type="title"/>
          </p:nvPr>
        </p:nvSpPr>
        <p:spPr>
          <a:xfrm>
            <a:off x="349291" y="216530"/>
            <a:ext cx="11493418" cy="767278"/>
          </a:xfrm>
          <a:prstGeom prst="rect">
            <a:avLst/>
          </a:prstGeom>
        </p:spPr>
        <p:txBody>
          <a:bodyPr/>
          <a:lstStyle/>
          <a:p>
            <a:pPr/>
            <a:r>
              <a:t>Convexity</a:t>
            </a:r>
          </a:p>
        </p:txBody>
      </p:sp>
      <p:sp>
        <p:nvSpPr>
          <p:cNvPr id="173" name="Google Shape;117;p15"/>
          <p:cNvSpPr txBox="1"/>
          <p:nvPr>
            <p:ph type="body" sz="half" idx="1"/>
          </p:nvPr>
        </p:nvSpPr>
        <p:spPr>
          <a:xfrm>
            <a:off x="780450" y="3506273"/>
            <a:ext cx="10631100" cy="2805750"/>
          </a:xfrm>
          <a:prstGeom prst="rect">
            <a:avLst/>
          </a:prstGeom>
        </p:spPr>
        <p:txBody>
          <a:bodyPr/>
          <a:lstStyle/>
          <a:p>
            <a:pPr marL="0" indent="50800">
              <a:spcBef>
                <a:spcPts val="400"/>
              </a:spcBef>
              <a:defRPr sz="2400"/>
            </a:pPr>
            <a:r>
              <a:t>A convex set does not have any dents on its boundary, and contains no holes.</a:t>
            </a:r>
          </a:p>
          <a:p>
            <a:pPr marL="0" indent="50800">
              <a:spcBef>
                <a:spcPts val="400"/>
              </a:spcBef>
              <a:defRPr sz="2400"/>
            </a:pPr>
          </a:p>
          <a:p>
            <a:pPr marL="0" indent="50800">
              <a:spcBef>
                <a:spcPts val="400"/>
              </a:spcBef>
              <a:defRPr sz="2400"/>
            </a:pPr>
            <a:r>
              <a:t>Mathematically, given a convex set, the line between any two points in the set is also contained in the set.</a:t>
            </a:r>
          </a:p>
        </p:txBody>
      </p:sp>
      <p:sp>
        <p:nvSpPr>
          <p:cNvPr id="174" name="Google Shape;118;p15"/>
          <p:cNvSpPr txBox="1"/>
          <p:nvPr>
            <p:ph type="sldNum" sz="quarter" idx="2"/>
          </p:nvPr>
        </p:nvSpPr>
        <p:spPr>
          <a:xfrm>
            <a:off x="11807458" y="6459230"/>
            <a:ext cx="181342"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5" name="Picture 2" descr="Picture 2"/>
          <p:cNvPicPr>
            <a:picLocks noChangeAspect="1"/>
          </p:cNvPicPr>
          <p:nvPr/>
        </p:nvPicPr>
        <p:blipFill>
          <a:blip r:embed="rId2">
            <a:extLst/>
          </a:blip>
          <a:stretch>
            <a:fillRect/>
          </a:stretch>
        </p:blipFill>
        <p:spPr>
          <a:xfrm>
            <a:off x="3338004" y="914165"/>
            <a:ext cx="5362114" cy="2514836"/>
          </a:xfrm>
          <a:prstGeom prst="rect">
            <a:avLst/>
          </a:prstGeom>
          <a:ln w="12700">
            <a:miter lim="400000"/>
          </a:ln>
        </p:spPr>
      </p:pic>
      <p:sp>
        <p:nvSpPr>
          <p:cNvPr id="176" name="Rectangle 3"/>
          <p:cNvSpPr txBox="1"/>
          <p:nvPr/>
        </p:nvSpPr>
        <p:spPr>
          <a:xfrm>
            <a:off x="3670767" y="3309773"/>
            <a:ext cx="4797198"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lvl1pPr>
          </a:lstStyle>
          <a:p>
            <a:pPr/>
            <a:r>
              <a:t>https://www.quora.com/Why-might-a-set-of-points-equidistant-from-a-center-point-form-a-round-shape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Title 1"/>
          <p:cNvSpPr txBox="1"/>
          <p:nvPr>
            <p:ph type="title"/>
          </p:nvPr>
        </p:nvSpPr>
        <p:spPr>
          <a:xfrm>
            <a:off x="349291" y="216530"/>
            <a:ext cx="11493418" cy="767278"/>
          </a:xfrm>
          <a:prstGeom prst="rect">
            <a:avLst/>
          </a:prstGeom>
        </p:spPr>
        <p:txBody>
          <a:bodyPr/>
          <a:lstStyle/>
          <a:p>
            <a:pPr/>
            <a:r>
              <a:t>Adam Limitations</a:t>
            </a:r>
          </a:p>
        </p:txBody>
      </p:sp>
      <p:sp>
        <p:nvSpPr>
          <p:cNvPr id="403" name="Text Placeholder 2"/>
          <p:cNvSpPr txBox="1"/>
          <p:nvPr>
            <p:ph type="body" idx="1"/>
          </p:nvPr>
        </p:nvSpPr>
        <p:spPr>
          <a:xfrm>
            <a:off x="833415" y="1177757"/>
            <a:ext cx="10327008" cy="4493202"/>
          </a:xfrm>
          <a:prstGeom prst="rect">
            <a:avLst/>
          </a:prstGeom>
        </p:spPr>
        <p:txBody>
          <a:bodyPr/>
          <a:lstStyle/>
          <a:p>
            <a:pPr>
              <a:defRPr sz="2000"/>
            </a:pPr>
            <a:r>
              <a:t>Adam generally performs very well compared to other methods, but recent research has found that it can sometimes converge to suboptimal solutions (such as in image classification tasks)</a:t>
            </a:r>
          </a:p>
          <a:p>
            <a:pPr>
              <a:defRPr sz="2000"/>
            </a:pPr>
          </a:p>
          <a:p>
            <a:pPr>
              <a:defRPr sz="2000"/>
            </a:pPr>
            <a:r>
              <a:t>In fact, the original proof of convergence on convex functions had a few errors, which in 2018 was demonstrated to great effect with examples of simple convex functions on which Adam does not converge to the minimum.</a:t>
            </a:r>
          </a:p>
          <a:p>
            <a:pPr>
              <a:defRPr sz="2000"/>
            </a:pPr>
          </a:p>
          <a:p>
            <a:pPr>
              <a:defRPr sz="2000"/>
            </a:pPr>
            <a:r>
              <a:t>Ironically, Keskar and Socher present a paper called </a:t>
            </a:r>
          </a:p>
          <a:p>
            <a:pPr>
              <a:defRPr sz="2000"/>
            </a:pPr>
            <a:r>
              <a:t>	“Improving Generalization Performance by Switching from Adam to SGD”</a:t>
            </a:r>
          </a:p>
        </p:txBody>
      </p:sp>
      <p:sp>
        <p:nvSpPr>
          <p:cNvPr id="404"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Title 1"/>
          <p:cNvSpPr txBox="1"/>
          <p:nvPr>
            <p:ph type="title"/>
          </p:nvPr>
        </p:nvSpPr>
        <p:spPr>
          <a:xfrm>
            <a:off x="349291" y="216530"/>
            <a:ext cx="11493418" cy="767278"/>
          </a:xfrm>
          <a:prstGeom prst="rect">
            <a:avLst/>
          </a:prstGeom>
        </p:spPr>
        <p:txBody>
          <a:bodyPr/>
          <a:lstStyle/>
          <a:p>
            <a:pPr/>
            <a:r>
              <a:t>So, which algorithm should you use?</a:t>
            </a:r>
          </a:p>
        </p:txBody>
      </p:sp>
      <p:sp>
        <p:nvSpPr>
          <p:cNvPr id="407" name="Text Placeholder 2"/>
          <p:cNvSpPr txBox="1"/>
          <p:nvPr>
            <p:ph type="body" sz="quarter" idx="1"/>
          </p:nvPr>
        </p:nvSpPr>
        <p:spPr>
          <a:xfrm>
            <a:off x="833415" y="1177759"/>
            <a:ext cx="10327008" cy="500041"/>
          </a:xfrm>
          <a:prstGeom prst="rect">
            <a:avLst/>
          </a:prstGeom>
        </p:spPr>
        <p:txBody>
          <a:bodyPr/>
          <a:lstStyle>
            <a:lvl1pPr>
              <a:defRPr sz="2000"/>
            </a:lvl1pPr>
          </a:lstStyle>
          <a:p>
            <a:pPr/>
            <a:r>
              <a:t>There is no simple answer; a whole zoo of algorithms exist:</a:t>
            </a:r>
          </a:p>
        </p:txBody>
      </p:sp>
      <p:sp>
        <p:nvSpPr>
          <p:cNvPr id="408"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9" name="Text Placeholder 2"/>
          <p:cNvSpPr txBox="1"/>
          <p:nvPr/>
        </p:nvSpPr>
        <p:spPr>
          <a:xfrm>
            <a:off x="879140" y="1621730"/>
            <a:ext cx="10235558" cy="138152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numCol="3" spcCol="19050"/>
          <a:lstStyle/>
          <a:p>
            <a:pPr marL="571500" indent="-342900">
              <a:spcBef>
                <a:spcPts val="500"/>
              </a:spcBef>
              <a:buClr>
                <a:srgbClr val="464646"/>
              </a:buClr>
              <a:buSzPts val="2000"/>
              <a:buFont typeface="Arial"/>
              <a:buChar char="•"/>
              <a:defRPr sz="2000">
                <a:solidFill>
                  <a:srgbClr val="464646"/>
                </a:solidFill>
                <a:latin typeface="Karla"/>
                <a:ea typeface="Karla"/>
                <a:cs typeface="Karla"/>
                <a:sym typeface="Karla"/>
              </a:defRPr>
            </a:pPr>
            <a:r>
              <a:t>SGD</a:t>
            </a:r>
            <a:endParaRPr sz="2800"/>
          </a:p>
          <a:p>
            <a:pPr marL="571500" indent="-342900">
              <a:spcBef>
                <a:spcPts val="500"/>
              </a:spcBef>
              <a:buClr>
                <a:srgbClr val="464646"/>
              </a:buClr>
              <a:buSzPts val="2000"/>
              <a:buFont typeface="Arial"/>
              <a:buChar char="•"/>
              <a:defRPr sz="2000">
                <a:solidFill>
                  <a:srgbClr val="464646"/>
                </a:solidFill>
                <a:latin typeface="Karla"/>
                <a:ea typeface="Karla"/>
                <a:cs typeface="Karla"/>
                <a:sym typeface="Karla"/>
              </a:defRPr>
            </a:pPr>
            <a:r>
              <a:t>SGD with momentum</a:t>
            </a:r>
            <a:endParaRPr sz="2800"/>
          </a:p>
          <a:p>
            <a:pPr marL="571500" indent="-342900">
              <a:spcBef>
                <a:spcPts val="500"/>
              </a:spcBef>
              <a:buClr>
                <a:srgbClr val="464646"/>
              </a:buClr>
              <a:buSzPts val="2000"/>
              <a:buFont typeface="Arial"/>
              <a:buChar char="•"/>
              <a:defRPr sz="2000">
                <a:solidFill>
                  <a:srgbClr val="464646"/>
                </a:solidFill>
                <a:latin typeface="Karla"/>
                <a:ea typeface="Karla"/>
                <a:cs typeface="Karla"/>
                <a:sym typeface="Karla"/>
              </a:defRPr>
            </a:pPr>
            <a:r>
              <a:t>Nesterov</a:t>
            </a:r>
          </a:p>
          <a:p>
            <a:pPr marL="571500" indent="-342900">
              <a:spcBef>
                <a:spcPts val="500"/>
              </a:spcBef>
              <a:buClr>
                <a:srgbClr val="464646"/>
              </a:buClr>
              <a:buSzPts val="2000"/>
              <a:buFont typeface="Arial"/>
              <a:buChar char="•"/>
              <a:defRPr sz="2000">
                <a:solidFill>
                  <a:srgbClr val="464646"/>
                </a:solidFill>
                <a:latin typeface="Karla"/>
                <a:ea typeface="Karla"/>
                <a:cs typeface="Karla"/>
                <a:sym typeface="Karla"/>
              </a:defRPr>
            </a:pPr>
            <a:r>
              <a:t>Adagrad</a:t>
            </a:r>
          </a:p>
          <a:p>
            <a:pPr marL="571500" indent="-342900">
              <a:spcBef>
                <a:spcPts val="500"/>
              </a:spcBef>
              <a:buClr>
                <a:srgbClr val="464646"/>
              </a:buClr>
              <a:buSzPts val="2000"/>
              <a:buFont typeface="Arial"/>
              <a:buChar char="•"/>
              <a:defRPr sz="2000">
                <a:solidFill>
                  <a:srgbClr val="464646"/>
                </a:solidFill>
                <a:latin typeface="Karla"/>
                <a:ea typeface="Karla"/>
                <a:cs typeface="Karla"/>
                <a:sym typeface="Karla"/>
              </a:defRPr>
            </a:pPr>
            <a:r>
              <a:t>Adadelta</a:t>
            </a:r>
          </a:p>
          <a:p>
            <a:pPr marL="571500" indent="-342900">
              <a:spcBef>
                <a:spcPts val="500"/>
              </a:spcBef>
              <a:buClr>
                <a:srgbClr val="464646"/>
              </a:buClr>
              <a:buSzPts val="2000"/>
              <a:buFont typeface="Arial"/>
              <a:buChar char="•"/>
              <a:defRPr sz="2000">
                <a:solidFill>
                  <a:srgbClr val="464646"/>
                </a:solidFill>
                <a:latin typeface="Karla"/>
                <a:ea typeface="Karla"/>
                <a:cs typeface="Karla"/>
                <a:sym typeface="Karla"/>
              </a:defRPr>
            </a:pPr>
            <a:r>
              <a:t>RMSprop</a:t>
            </a:r>
          </a:p>
          <a:p>
            <a:pPr marL="571500" indent="-342900">
              <a:spcBef>
                <a:spcPts val="500"/>
              </a:spcBef>
              <a:buClr>
                <a:srgbClr val="464646"/>
              </a:buClr>
              <a:buSzPts val="2000"/>
              <a:buFont typeface="Arial"/>
              <a:buChar char="•"/>
              <a:defRPr sz="2000">
                <a:solidFill>
                  <a:srgbClr val="464646"/>
                </a:solidFill>
                <a:latin typeface="Karla"/>
                <a:ea typeface="Karla"/>
                <a:cs typeface="Karla"/>
                <a:sym typeface="Karla"/>
              </a:defRPr>
            </a:pPr>
            <a:r>
              <a:t>Adam</a:t>
            </a:r>
            <a:endParaRPr sz="2800"/>
          </a:p>
          <a:p>
            <a:pPr marL="571500" indent="-342900">
              <a:spcBef>
                <a:spcPts val="500"/>
              </a:spcBef>
              <a:buClr>
                <a:srgbClr val="464646"/>
              </a:buClr>
              <a:buSzPts val="2000"/>
              <a:buFont typeface="Arial"/>
              <a:buChar char="•"/>
              <a:defRPr sz="2000">
                <a:solidFill>
                  <a:srgbClr val="464646"/>
                </a:solidFill>
                <a:latin typeface="Karla"/>
                <a:ea typeface="Karla"/>
                <a:cs typeface="Karla"/>
                <a:sym typeface="Karla"/>
              </a:defRPr>
            </a:pPr>
            <a:r>
              <a:t>Adamax</a:t>
            </a:r>
          </a:p>
          <a:p>
            <a:pPr marL="571500" indent="-342900">
              <a:spcBef>
                <a:spcPts val="500"/>
              </a:spcBef>
              <a:buClr>
                <a:srgbClr val="464646"/>
              </a:buClr>
              <a:buSzPts val="2000"/>
              <a:buFont typeface="Arial"/>
              <a:buChar char="•"/>
              <a:defRPr sz="2000">
                <a:solidFill>
                  <a:srgbClr val="464646"/>
                </a:solidFill>
                <a:latin typeface="Karla"/>
                <a:ea typeface="Karla"/>
                <a:cs typeface="Karla"/>
                <a:sym typeface="Karla"/>
              </a:defRPr>
            </a:pPr>
            <a:r>
              <a:t>Nadam</a:t>
            </a:r>
          </a:p>
        </p:txBody>
      </p:sp>
      <p:sp>
        <p:nvSpPr>
          <p:cNvPr id="410" name="Text Placeholder 2"/>
          <p:cNvSpPr txBox="1"/>
          <p:nvPr/>
        </p:nvSpPr>
        <p:spPr>
          <a:xfrm>
            <a:off x="879140" y="3131247"/>
            <a:ext cx="10235558" cy="2174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228600">
              <a:spcBef>
                <a:spcPts val="500"/>
              </a:spcBef>
              <a:defRPr sz="2000">
                <a:solidFill>
                  <a:srgbClr val="464646"/>
                </a:solidFill>
                <a:latin typeface="Karla"/>
                <a:ea typeface="Karla"/>
                <a:cs typeface="Karla"/>
                <a:sym typeface="Karla"/>
              </a:defRPr>
            </a:pPr>
            <a:r>
              <a:t>Each has their advantages and disadvantages.</a:t>
            </a:r>
            <a:endParaRPr sz="2800"/>
          </a:p>
          <a:p>
            <a:pPr marL="228600">
              <a:spcBef>
                <a:spcPts val="500"/>
              </a:spcBef>
              <a:defRPr sz="2000">
                <a:solidFill>
                  <a:srgbClr val="464646"/>
                </a:solidFill>
                <a:latin typeface="Karla"/>
                <a:ea typeface="Karla"/>
                <a:cs typeface="Karla"/>
                <a:sym typeface="Karla"/>
              </a:defRPr>
            </a:pPr>
          </a:p>
          <a:p>
            <a:pPr marL="228600">
              <a:spcBef>
                <a:spcPts val="500"/>
              </a:spcBef>
              <a:defRPr sz="2000">
                <a:solidFill>
                  <a:srgbClr val="464646"/>
                </a:solidFill>
                <a:latin typeface="Karla"/>
                <a:ea typeface="Karla"/>
                <a:cs typeface="Karla"/>
                <a:sym typeface="Karla"/>
              </a:defRPr>
            </a:pPr>
            <a:r>
              <a:t>If you have sparse data, an adaptive gradient method can help you take large steps in flat dimensions</a:t>
            </a:r>
            <a:endParaRPr sz="2800"/>
          </a:p>
          <a:p>
            <a:pPr marL="228600">
              <a:spcBef>
                <a:spcPts val="500"/>
              </a:spcBef>
              <a:defRPr sz="2000">
                <a:solidFill>
                  <a:srgbClr val="464646"/>
                </a:solidFill>
                <a:latin typeface="Karla"/>
                <a:ea typeface="Karla"/>
                <a:cs typeface="Karla"/>
                <a:sym typeface="Karla"/>
              </a:defRPr>
            </a:pPr>
            <a:r>
              <a:t>SGD can be robust, but slow. </a:t>
            </a:r>
            <a:endParaRPr sz="2800"/>
          </a:p>
          <a:p>
            <a:pPr marL="228600">
              <a:spcBef>
                <a:spcPts val="500"/>
              </a:spcBef>
              <a:defRPr sz="2000">
                <a:solidFill>
                  <a:srgbClr val="464646"/>
                </a:solidFill>
                <a:latin typeface="Karla"/>
                <a:ea typeface="Karla"/>
                <a:cs typeface="Karla"/>
                <a:sym typeface="Karla"/>
              </a:defRPr>
            </a:pPr>
            <a:r>
              <a:t>Ultimately, the choice of gradient descent algorithm can be treated as a hyperparameter.</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Title 1"/>
          <p:cNvSpPr txBox="1"/>
          <p:nvPr>
            <p:ph type="title"/>
          </p:nvPr>
        </p:nvSpPr>
        <p:spPr>
          <a:xfrm>
            <a:off x="349291" y="216530"/>
            <a:ext cx="11493418" cy="767278"/>
          </a:xfrm>
          <a:prstGeom prst="rect">
            <a:avLst/>
          </a:prstGeom>
        </p:spPr>
        <p:txBody>
          <a:bodyPr/>
          <a:lstStyle/>
          <a:p>
            <a:pPr/>
            <a:r>
              <a:t>Additional Notes</a:t>
            </a:r>
          </a:p>
        </p:txBody>
      </p:sp>
      <p:sp>
        <p:nvSpPr>
          <p:cNvPr id="413" name="Text Placeholder 2"/>
          <p:cNvSpPr txBox="1"/>
          <p:nvPr>
            <p:ph type="body" idx="1"/>
          </p:nvPr>
        </p:nvSpPr>
        <p:spPr>
          <a:xfrm>
            <a:off x="833415" y="1177758"/>
            <a:ext cx="10327008" cy="4660980"/>
          </a:xfrm>
          <a:prstGeom prst="rect">
            <a:avLst/>
          </a:prstGeom>
        </p:spPr>
        <p:txBody>
          <a:bodyPr/>
          <a:lstStyle/>
          <a:p>
            <a:pPr marL="571500" indent="-342900">
              <a:buClr>
                <a:srgbClr val="464646"/>
              </a:buClr>
              <a:buSzPts val="2000"/>
              <a:buFont typeface="Arial"/>
              <a:buChar char="•"/>
              <a:defRPr sz="2000"/>
            </a:pPr>
            <a:r>
              <a:t>It can be useful to use a </a:t>
            </a:r>
            <a:r>
              <a:rPr i="1"/>
              <a:t>learning rate scheduler</a:t>
            </a:r>
            <a:r>
              <a:t> where you decrease your learning rate as a function of iteration.</a:t>
            </a:r>
          </a:p>
          <a:p>
            <a:pPr marL="571500" indent="-342900">
              <a:buClr>
                <a:srgbClr val="464646"/>
              </a:buClr>
              <a:buSzPts val="2000"/>
              <a:buFont typeface="Arial"/>
              <a:buChar char="•"/>
              <a:defRPr sz="2000"/>
            </a:pPr>
            <a:r>
              <a:t>Shuffle data within an epoch to reduce optimization bias</a:t>
            </a:r>
          </a:p>
          <a:p>
            <a:pPr marL="571500" indent="-342900">
              <a:buClr>
                <a:srgbClr val="464646"/>
              </a:buClr>
              <a:buSzPts val="2000"/>
              <a:buFont typeface="Arial"/>
              <a:buChar char="•"/>
              <a:defRPr i="1" sz="2000"/>
            </a:pPr>
            <a:r>
              <a:t>Curriculum learning</a:t>
            </a:r>
            <a:r>
              <a:rPr i="0"/>
              <a:t> is when you train your network with simpler examples first to get the weights in the right region before training it on more subtle cases.</a:t>
            </a:r>
            <a:endParaRPr i="0"/>
          </a:p>
          <a:p>
            <a:pPr marL="571500" indent="-342900">
              <a:buClr>
                <a:srgbClr val="464646"/>
              </a:buClr>
              <a:buSzPts val="2000"/>
              <a:buFont typeface="Arial"/>
              <a:buChar char="•"/>
              <a:defRPr i="1" sz="2000"/>
            </a:pPr>
            <a:r>
              <a:t>Batch Normalization </a:t>
            </a:r>
            <a:r>
              <a:rPr i="0"/>
              <a:t>can be used to improve convergence in deep networks. It discourages neurons from activating very high or very low by subtracting the batch mean and dividing my the batch standard deviation. Allows each layer to learn a little more independently from the rest.</a:t>
            </a:r>
            <a:endParaRPr i="0"/>
          </a:p>
          <a:p>
            <a:pPr marL="571500" indent="-342900">
              <a:buClr>
                <a:srgbClr val="464646"/>
              </a:buClr>
              <a:buSzPts val="2000"/>
              <a:buFont typeface="Arial"/>
              <a:buChar char="•"/>
              <a:defRPr sz="2000"/>
            </a:pPr>
            <a:r>
              <a:t>“Early stopping is beautiful free lunch,” Geoff Hinton. When the validation error is at its minimum, stop.</a:t>
            </a:r>
          </a:p>
        </p:txBody>
      </p:sp>
      <p:sp>
        <p:nvSpPr>
          <p:cNvPr id="414" name="Slide Number Placeholder 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Google Shape;449;p43"/>
          <p:cNvSpPr txBox="1"/>
          <p:nvPr>
            <p:ph type="title"/>
          </p:nvPr>
        </p:nvSpPr>
        <p:spPr>
          <a:xfrm>
            <a:off x="349291" y="216530"/>
            <a:ext cx="11493418" cy="767278"/>
          </a:xfrm>
          <a:prstGeom prst="rect">
            <a:avLst/>
          </a:prstGeom>
        </p:spPr>
        <p:txBody>
          <a:bodyPr/>
          <a:lstStyle/>
          <a:p>
            <a:pPr/>
            <a:r>
              <a:t>Summary</a:t>
            </a:r>
          </a:p>
        </p:txBody>
      </p:sp>
      <p:sp>
        <p:nvSpPr>
          <p:cNvPr id="417" name="Google Shape;450;p43"/>
          <p:cNvSpPr txBox="1"/>
          <p:nvPr>
            <p:ph type="body" idx="1"/>
          </p:nvPr>
        </p:nvSpPr>
        <p:spPr>
          <a:xfrm>
            <a:off x="636300" y="949150"/>
            <a:ext cx="11100001" cy="5294401"/>
          </a:xfrm>
          <a:prstGeom prst="rect">
            <a:avLst/>
          </a:prstGeom>
        </p:spPr>
        <p:txBody>
          <a:bodyPr/>
          <a:lstStyle/>
          <a:p>
            <a:pPr marL="457200" indent="-457200">
              <a:spcBef>
                <a:spcPts val="0"/>
              </a:spcBef>
              <a:buClr>
                <a:srgbClr val="464646"/>
              </a:buClr>
              <a:buSzPts val="2400"/>
              <a:buFont typeface="Arial"/>
              <a:buChar char="•"/>
              <a:defRPr b="1" sz="2400"/>
            </a:pPr>
            <a:r>
              <a:t>Convex functions are important to optimization </a:t>
            </a:r>
          </a:p>
          <a:p>
            <a:pPr lvl="1" marL="1257268" indent="-539750">
              <a:spcBef>
                <a:spcPts val="400"/>
              </a:spcBef>
              <a:buClr>
                <a:srgbClr val="464646"/>
              </a:buClr>
              <a:buSzPts val="2400"/>
              <a:buAutoNum type="arabicPeriod" startAt="1"/>
              <a:defRPr sz="2400"/>
            </a:pPr>
            <a:r>
              <a:t>But most of the ones we want to optimize aren’t convex</a:t>
            </a:r>
          </a:p>
          <a:p>
            <a:pPr lvl="1" marL="1257268" indent="-539750">
              <a:spcBef>
                <a:spcPts val="400"/>
              </a:spcBef>
              <a:buClr>
                <a:srgbClr val="464646"/>
              </a:buClr>
              <a:buSzPts val="2400"/>
              <a:buAutoNum type="arabicPeriod" startAt="1"/>
              <a:defRPr sz="2400"/>
            </a:pPr>
            <a:r>
              <a:t>Good for proofs though.</a:t>
            </a:r>
            <a:br/>
          </a:p>
          <a:p>
            <a:pPr marL="514350" indent="-514350">
              <a:spcBef>
                <a:spcPts val="400"/>
              </a:spcBef>
              <a:buClr>
                <a:srgbClr val="464646"/>
              </a:buClr>
              <a:buSzPts val="2400"/>
              <a:buFont typeface="Arial"/>
              <a:buChar char="•"/>
              <a:defRPr b="1" sz="2400"/>
            </a:pPr>
            <a:r>
              <a:t>There are many approaches to gradient descent</a:t>
            </a:r>
          </a:p>
          <a:p>
            <a:pPr lvl="1" marL="1257268" indent="-539750">
              <a:spcBef>
                <a:spcPts val="0"/>
              </a:spcBef>
              <a:buClr>
                <a:srgbClr val="464646"/>
              </a:buClr>
              <a:buSzPts val="2400"/>
              <a:buAutoNum type="arabicPeriod" startAt="1"/>
              <a:defRPr sz="2400"/>
            </a:pPr>
            <a:r>
              <a:t>However, it is basically an art form at the present. Pick your favorite, but when things don’t work, try others!</a:t>
            </a:r>
          </a:p>
        </p:txBody>
      </p:sp>
      <p:sp>
        <p:nvSpPr>
          <p:cNvPr id="418" name="Google Shape;451;p43"/>
          <p:cNvSpPr txBox="1"/>
          <p:nvPr>
            <p:ph type="sldNum" sz="quarter" idx="2"/>
          </p:nvPr>
        </p:nvSpPr>
        <p:spPr>
          <a:xfrm>
            <a:off x="11730216" y="645923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Title 1"/>
          <p:cNvSpPr txBox="1"/>
          <p:nvPr>
            <p:ph type="title"/>
          </p:nvPr>
        </p:nvSpPr>
        <p:spPr>
          <a:xfrm>
            <a:off x="349291" y="216530"/>
            <a:ext cx="11493418" cy="767278"/>
          </a:xfrm>
          <a:prstGeom prst="rect">
            <a:avLst/>
          </a:prstGeom>
        </p:spPr>
        <p:txBody>
          <a:bodyPr/>
          <a:lstStyle/>
          <a:p>
            <a:pPr/>
            <a:r>
              <a:t>Is This Convex?</a:t>
            </a:r>
          </a:p>
        </p:txBody>
      </p:sp>
      <p:sp>
        <p:nvSpPr>
          <p:cNvPr id="179" name="Slide Number Placeholder 3"/>
          <p:cNvSpPr txBox="1"/>
          <p:nvPr>
            <p:ph type="sldNum" sz="quarter" idx="2"/>
          </p:nvPr>
        </p:nvSpPr>
        <p:spPr>
          <a:xfrm>
            <a:off x="11807458" y="6459230"/>
            <a:ext cx="181342"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0" name="Graphic 5" descr="Graphic 5"/>
          <p:cNvPicPr>
            <a:picLocks noChangeAspect="1"/>
          </p:cNvPicPr>
          <p:nvPr/>
        </p:nvPicPr>
        <p:blipFill>
          <a:blip r:embed="rId2">
            <a:extLst/>
          </a:blip>
          <a:stretch>
            <a:fillRect/>
          </a:stretch>
        </p:blipFill>
        <p:spPr>
          <a:xfrm>
            <a:off x="3742609" y="983807"/>
            <a:ext cx="4706780" cy="4706779"/>
          </a:xfrm>
          <a:prstGeom prst="rect">
            <a:avLst/>
          </a:prstGeom>
          <a:ln w="12700">
            <a:miter lim="400000"/>
          </a:ln>
        </p:spPr>
      </p:pic>
      <p:sp>
        <p:nvSpPr>
          <p:cNvPr id="181" name="Rectangle 6"/>
          <p:cNvSpPr txBox="1"/>
          <p:nvPr/>
        </p:nvSpPr>
        <p:spPr>
          <a:xfrm>
            <a:off x="5059078" y="5751081"/>
            <a:ext cx="2073843" cy="2269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lvl1pPr>
          </a:lstStyle>
          <a:p>
            <a:pPr/>
            <a:r>
              <a:t>https://ghehehe.nl/the-daily-blob/</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Title 1"/>
          <p:cNvSpPr txBox="1"/>
          <p:nvPr>
            <p:ph type="title"/>
          </p:nvPr>
        </p:nvSpPr>
        <p:spPr>
          <a:xfrm>
            <a:off x="349291" y="216530"/>
            <a:ext cx="11493418" cy="767278"/>
          </a:xfrm>
          <a:prstGeom prst="rect">
            <a:avLst/>
          </a:prstGeom>
        </p:spPr>
        <p:txBody>
          <a:bodyPr/>
          <a:lstStyle/>
          <a:p>
            <a:pPr/>
            <a:r>
              <a:t>Is This Convex?</a:t>
            </a:r>
          </a:p>
        </p:txBody>
      </p:sp>
      <p:sp>
        <p:nvSpPr>
          <p:cNvPr id="184" name="Slide Number Placeholder 3"/>
          <p:cNvSpPr txBox="1"/>
          <p:nvPr>
            <p:ph type="sldNum" sz="quarter" idx="2"/>
          </p:nvPr>
        </p:nvSpPr>
        <p:spPr>
          <a:xfrm>
            <a:off x="11807458" y="6459230"/>
            <a:ext cx="181342"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5" name="Picture 5" descr="Picture 5"/>
          <p:cNvPicPr>
            <a:picLocks noChangeAspect="1"/>
          </p:cNvPicPr>
          <p:nvPr/>
        </p:nvPicPr>
        <p:blipFill>
          <a:blip r:embed="rId2">
            <a:extLst/>
          </a:blip>
          <a:stretch>
            <a:fillRect/>
          </a:stretch>
        </p:blipFill>
        <p:spPr>
          <a:xfrm>
            <a:off x="4279591" y="1468144"/>
            <a:ext cx="3632818" cy="3632818"/>
          </a:xfrm>
          <a:prstGeom prst="rect">
            <a:avLst/>
          </a:prstGeom>
          <a:ln w="12700">
            <a:miter lim="400000"/>
          </a:ln>
        </p:spPr>
      </p:pic>
      <p:sp>
        <p:nvSpPr>
          <p:cNvPr id="186" name="Rectangle 6"/>
          <p:cNvSpPr txBox="1"/>
          <p:nvPr/>
        </p:nvSpPr>
        <p:spPr>
          <a:xfrm>
            <a:off x="4392129" y="5100961"/>
            <a:ext cx="3215938" cy="2024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lvl1pPr>
          </a:lstStyle>
          <a:p>
            <a:pPr/>
            <a:r>
              <a:t>https://radiganengineering.com/2016/04/platonic-solids-in-solidworks/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Title 1"/>
          <p:cNvSpPr txBox="1"/>
          <p:nvPr>
            <p:ph type="title"/>
          </p:nvPr>
        </p:nvSpPr>
        <p:spPr>
          <a:xfrm>
            <a:off x="349291" y="216530"/>
            <a:ext cx="11493418" cy="767278"/>
          </a:xfrm>
          <a:prstGeom prst="rect">
            <a:avLst/>
          </a:prstGeom>
        </p:spPr>
        <p:txBody>
          <a:bodyPr/>
          <a:lstStyle/>
          <a:p>
            <a:pPr/>
            <a:r>
              <a:t>Is This Convex?</a:t>
            </a:r>
          </a:p>
        </p:txBody>
      </p:sp>
      <p:sp>
        <p:nvSpPr>
          <p:cNvPr id="189" name="Slide Number Placeholder 3"/>
          <p:cNvSpPr txBox="1"/>
          <p:nvPr>
            <p:ph type="sldNum" sz="quarter" idx="2"/>
          </p:nvPr>
        </p:nvSpPr>
        <p:spPr>
          <a:xfrm>
            <a:off x="11807458" y="6459230"/>
            <a:ext cx="181342"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0" name="Picture 5" descr="Picture 5"/>
          <p:cNvPicPr>
            <a:picLocks noChangeAspect="1"/>
          </p:cNvPicPr>
          <p:nvPr/>
        </p:nvPicPr>
        <p:blipFill>
          <a:blip r:embed="rId2">
            <a:extLst/>
          </a:blip>
          <a:stretch>
            <a:fillRect/>
          </a:stretch>
        </p:blipFill>
        <p:spPr>
          <a:xfrm>
            <a:off x="2899853" y="1319542"/>
            <a:ext cx="6392294" cy="4218915"/>
          </a:xfrm>
          <a:prstGeom prst="rect">
            <a:avLst/>
          </a:prstGeom>
          <a:ln w="12700">
            <a:miter lim="400000"/>
          </a:ln>
        </p:spPr>
      </p:pic>
      <p:sp>
        <p:nvSpPr>
          <p:cNvPr id="191" name="Rectangle 6"/>
          <p:cNvSpPr txBox="1"/>
          <p:nvPr/>
        </p:nvSpPr>
        <p:spPr>
          <a:xfrm>
            <a:off x="5149299" y="5538456"/>
            <a:ext cx="1877378" cy="2024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lvl1pPr>
          </a:lstStyle>
          <a:p>
            <a:pPr/>
            <a:r>
              <a:t>https://en.wikipedia.org/wiki/Solid_torus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Title 1"/>
          <p:cNvSpPr txBox="1"/>
          <p:nvPr>
            <p:ph type="title"/>
          </p:nvPr>
        </p:nvSpPr>
        <p:spPr>
          <a:xfrm>
            <a:off x="349291" y="216530"/>
            <a:ext cx="11493418" cy="767278"/>
          </a:xfrm>
          <a:prstGeom prst="rect">
            <a:avLst/>
          </a:prstGeom>
        </p:spPr>
        <p:txBody>
          <a:bodyPr/>
          <a:lstStyle/>
          <a:p>
            <a:pPr/>
            <a:r>
              <a:t>Convex Functions</a:t>
            </a:r>
          </a:p>
        </p:txBody>
      </p:sp>
      <p:sp>
        <p:nvSpPr>
          <p:cNvPr id="194" name="Text Placeholder 2"/>
          <p:cNvSpPr txBox="1"/>
          <p:nvPr>
            <p:ph type="body" sz="half" idx="1"/>
          </p:nvPr>
        </p:nvSpPr>
        <p:spPr>
          <a:xfrm>
            <a:off x="7546019" y="1177757"/>
            <a:ext cx="4296691" cy="5009979"/>
          </a:xfrm>
          <a:prstGeom prst="rect">
            <a:avLst/>
          </a:prstGeom>
        </p:spPr>
        <p:txBody>
          <a:bodyPr/>
          <a:lstStyle/>
          <a:p>
            <a:pPr marL="685800" indent="-457200">
              <a:buClr>
                <a:srgbClr val="464646"/>
              </a:buClr>
              <a:buSzPts val="2000"/>
              <a:buFont typeface="Arial"/>
              <a:buChar char="•"/>
              <a:defRPr sz="2000"/>
            </a:pPr>
            <a:r>
              <a:t>Convex functions “curve upward”</a:t>
            </a:r>
          </a:p>
          <a:p>
            <a:pPr marL="685800" indent="-457200">
              <a:buClr>
                <a:srgbClr val="464646"/>
              </a:buClr>
              <a:buSzPts val="2000"/>
              <a:buFont typeface="Arial"/>
              <a:buChar char="•"/>
              <a:defRPr sz="2000"/>
            </a:pPr>
            <a:r>
              <a:t>The area above a convex function (the epigraph) is a convex set</a:t>
            </a:r>
          </a:p>
          <a:p>
            <a:pPr marL="685800" indent="-457200">
              <a:buClr>
                <a:srgbClr val="464646"/>
              </a:buClr>
              <a:buSzPts val="2000"/>
              <a:buFont typeface="Arial"/>
              <a:buChar char="•"/>
              <a:defRPr sz="2000"/>
            </a:pPr>
            <a:r>
              <a:t>Convex functions must have a domain that is a convex set (by definition)</a:t>
            </a:r>
          </a:p>
          <a:p>
            <a:pPr lvl="1" marL="1143000" indent="-457200">
              <a:spcBef>
                <a:spcPts val="400"/>
              </a:spcBef>
              <a:buClr>
                <a:srgbClr val="464646"/>
              </a:buClr>
              <a:buSzPts val="1600"/>
              <a:buFont typeface="Arial"/>
              <a:buChar char="•"/>
              <a:defRPr sz="1600"/>
            </a:pPr>
            <a:r>
              <a:t>In this case, the domain is </a:t>
            </a:r>
            <a:endParaRPr sz="2400"/>
          </a:p>
          <a:p>
            <a:pPr lvl="2" marL="0" indent="1143000">
              <a:spcBef>
                <a:spcPts val="400"/>
              </a:spcBef>
              <a:buSzTx/>
              <a:buNone/>
              <a:defRPr sz="1600"/>
            </a:pPr>
            <a:r>
              <a:t>            	 , which is convex.</a:t>
            </a:r>
          </a:p>
        </p:txBody>
      </p:sp>
      <p:sp>
        <p:nvSpPr>
          <p:cNvPr id="195" name="Slide Number Placeholder 3"/>
          <p:cNvSpPr txBox="1"/>
          <p:nvPr>
            <p:ph type="sldNum" sz="quarter" idx="2"/>
          </p:nvPr>
        </p:nvSpPr>
        <p:spPr>
          <a:xfrm>
            <a:off x="11807458" y="6459230"/>
            <a:ext cx="181342"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6" name="Rectangle 6"/>
          <p:cNvSpPr txBox="1"/>
          <p:nvPr/>
        </p:nvSpPr>
        <p:spPr>
          <a:xfrm>
            <a:off x="2722934" y="4906164"/>
            <a:ext cx="2809142" cy="2024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lvl1pPr>
          </a:lstStyle>
          <a:p>
            <a:pPr/>
            <a:r>
              <a:t>Eli Osherovich https://en.wikipedia.org/wiki/Convex_function</a:t>
            </a:r>
          </a:p>
        </p:txBody>
      </p:sp>
      <p:pic>
        <p:nvPicPr>
          <p:cNvPr id="197" name="Picture 8" descr="Picture 8"/>
          <p:cNvPicPr>
            <a:picLocks noChangeAspect="1"/>
          </p:cNvPicPr>
          <p:nvPr/>
        </p:nvPicPr>
        <p:blipFill>
          <a:blip r:embed="rId2">
            <a:extLst/>
          </a:blip>
          <a:stretch>
            <a:fillRect/>
          </a:stretch>
        </p:blipFill>
        <p:spPr>
          <a:xfrm>
            <a:off x="721610" y="983807"/>
            <a:ext cx="6506621" cy="4137803"/>
          </a:xfrm>
          <a:prstGeom prst="rect">
            <a:avLst/>
          </a:prstGeom>
          <a:ln w="12700">
            <a:miter lim="400000"/>
          </a:ln>
        </p:spPr>
      </p:pic>
      <p:pic>
        <p:nvPicPr>
          <p:cNvPr id="198" name="Picture 7" descr="Picture 7"/>
          <p:cNvPicPr>
            <a:picLocks noChangeAspect="1"/>
          </p:cNvPicPr>
          <p:nvPr/>
        </p:nvPicPr>
        <p:blipFill>
          <a:blip r:embed="rId3">
            <a:extLst/>
          </a:blip>
          <a:stretch>
            <a:fillRect/>
          </a:stretch>
        </p:blipFill>
        <p:spPr>
          <a:xfrm>
            <a:off x="8818257" y="4243203"/>
            <a:ext cx="651487" cy="24002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Title 1"/>
          <p:cNvSpPr txBox="1"/>
          <p:nvPr>
            <p:ph type="title"/>
          </p:nvPr>
        </p:nvSpPr>
        <p:spPr>
          <a:xfrm>
            <a:off x="349291" y="216530"/>
            <a:ext cx="11493418" cy="767278"/>
          </a:xfrm>
          <a:prstGeom prst="rect">
            <a:avLst/>
          </a:prstGeom>
        </p:spPr>
        <p:txBody>
          <a:bodyPr/>
          <a:lstStyle/>
          <a:p>
            <a:pPr/>
            <a:r>
              <a:t>Convex Functions</a:t>
            </a:r>
          </a:p>
        </p:txBody>
      </p:sp>
      <p:sp>
        <p:nvSpPr>
          <p:cNvPr id="201" name="Text Placeholder 2"/>
          <p:cNvSpPr txBox="1"/>
          <p:nvPr>
            <p:ph type="body" sz="half" idx="1"/>
          </p:nvPr>
        </p:nvSpPr>
        <p:spPr>
          <a:xfrm>
            <a:off x="7546017" y="1177757"/>
            <a:ext cx="4645982" cy="5009979"/>
          </a:xfrm>
          <a:prstGeom prst="rect">
            <a:avLst/>
          </a:prstGeom>
        </p:spPr>
        <p:txBody>
          <a:bodyPr/>
          <a:lstStyle>
            <a:lvl1pPr>
              <a:defRPr sz="2400">
                <a:solidFill>
                  <a:schemeClr val="accent1"/>
                </a:solidFill>
              </a:defRPr>
            </a:lvl1pPr>
          </a:lstStyle>
          <a:p>
            <a:pPr/>
            <a:r>
              <a:t>Definition of Convex Function:</a:t>
            </a:r>
          </a:p>
        </p:txBody>
      </p:sp>
      <p:sp>
        <p:nvSpPr>
          <p:cNvPr id="202" name="Slide Number Placeholder 3"/>
          <p:cNvSpPr txBox="1"/>
          <p:nvPr>
            <p:ph type="sldNum" sz="quarter" idx="2"/>
          </p:nvPr>
        </p:nvSpPr>
        <p:spPr>
          <a:xfrm>
            <a:off x="11807458" y="6459230"/>
            <a:ext cx="181342"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3" name="Picture 5" descr="Picture 5"/>
          <p:cNvPicPr>
            <a:picLocks noChangeAspect="1"/>
          </p:cNvPicPr>
          <p:nvPr/>
        </p:nvPicPr>
        <p:blipFill>
          <a:blip r:embed="rId2">
            <a:extLst/>
          </a:blip>
          <a:stretch>
            <a:fillRect/>
          </a:stretch>
        </p:blipFill>
        <p:spPr>
          <a:xfrm>
            <a:off x="0" y="983807"/>
            <a:ext cx="7546020" cy="3922358"/>
          </a:xfrm>
          <a:prstGeom prst="rect">
            <a:avLst/>
          </a:prstGeom>
          <a:ln w="12700">
            <a:miter lim="400000"/>
          </a:ln>
        </p:spPr>
      </p:pic>
      <p:sp>
        <p:nvSpPr>
          <p:cNvPr id="204" name="Rectangle 6"/>
          <p:cNvSpPr txBox="1"/>
          <p:nvPr/>
        </p:nvSpPr>
        <p:spPr>
          <a:xfrm>
            <a:off x="2722934" y="4906164"/>
            <a:ext cx="2809142" cy="2024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lvl1pPr>
          </a:lstStyle>
          <a:p>
            <a:pPr/>
            <a:r>
              <a:t>Eli Osherovich https://en.wikipedia.org/wiki/Convex_function</a:t>
            </a:r>
          </a:p>
        </p:txBody>
      </p:sp>
      <p:pic>
        <p:nvPicPr>
          <p:cNvPr id="205" name="Picture 10" descr="Picture 10"/>
          <p:cNvPicPr>
            <a:picLocks noChangeAspect="1"/>
          </p:cNvPicPr>
          <p:nvPr/>
        </p:nvPicPr>
        <p:blipFill>
          <a:blip r:embed="rId3">
            <a:extLst/>
          </a:blip>
          <a:stretch>
            <a:fillRect/>
          </a:stretch>
        </p:blipFill>
        <p:spPr>
          <a:xfrm>
            <a:off x="8214511" y="2889319"/>
            <a:ext cx="3089431" cy="314725"/>
          </a:xfrm>
          <a:prstGeom prst="rect">
            <a:avLst/>
          </a:prstGeom>
          <a:ln w="12700">
            <a:miter lim="400000"/>
          </a:ln>
        </p:spPr>
      </p:pic>
      <p:pic>
        <p:nvPicPr>
          <p:cNvPr id="206" name="Picture 14" descr="Picture 14"/>
          <p:cNvPicPr>
            <a:picLocks noChangeAspect="1"/>
          </p:cNvPicPr>
          <p:nvPr/>
        </p:nvPicPr>
        <p:blipFill>
          <a:blip r:embed="rId4">
            <a:extLst/>
          </a:blip>
          <a:stretch>
            <a:fillRect/>
          </a:stretch>
        </p:blipFill>
        <p:spPr>
          <a:xfrm>
            <a:off x="7675746" y="1936170"/>
            <a:ext cx="2397387" cy="213630"/>
          </a:xfrm>
          <a:prstGeom prst="rect">
            <a:avLst/>
          </a:prstGeom>
          <a:ln w="12700">
            <a:miter lim="400000"/>
          </a:ln>
        </p:spPr>
      </p:pic>
      <p:pic>
        <p:nvPicPr>
          <p:cNvPr id="207" name="Picture 16" descr="Picture 16"/>
          <p:cNvPicPr>
            <a:picLocks noChangeAspect="1"/>
          </p:cNvPicPr>
          <p:nvPr/>
        </p:nvPicPr>
        <p:blipFill>
          <a:blip r:embed="rId5">
            <a:extLst/>
          </a:blip>
          <a:stretch>
            <a:fillRect/>
          </a:stretch>
        </p:blipFill>
        <p:spPr>
          <a:xfrm>
            <a:off x="7675746" y="2345246"/>
            <a:ext cx="4033902" cy="269709"/>
          </a:xfrm>
          <a:prstGeom prst="rect">
            <a:avLst/>
          </a:prstGeom>
          <a:ln w="12700">
            <a:miter lim="400000"/>
          </a:ln>
        </p:spPr>
      </p:pic>
      <p:pic>
        <p:nvPicPr>
          <p:cNvPr id="208" name="Picture 18" descr="Picture 18"/>
          <p:cNvPicPr>
            <a:picLocks noChangeAspect="1"/>
          </p:cNvPicPr>
          <p:nvPr/>
        </p:nvPicPr>
        <p:blipFill>
          <a:blip r:embed="rId6">
            <a:extLst/>
          </a:blip>
          <a:stretch>
            <a:fillRect/>
          </a:stretch>
        </p:blipFill>
        <p:spPr>
          <a:xfrm>
            <a:off x="6927309" y="3494942"/>
            <a:ext cx="5061490" cy="284674"/>
          </a:xfrm>
          <a:prstGeom prst="rect">
            <a:avLst/>
          </a:prstGeom>
          <a:ln w="12700">
            <a:miter lim="400000"/>
          </a:ln>
        </p:spPr>
      </p:pic>
      <p:sp>
        <p:nvSpPr>
          <p:cNvPr id="209" name="TextBox 19"/>
          <p:cNvSpPr txBox="1"/>
          <p:nvPr/>
        </p:nvSpPr>
        <p:spPr>
          <a:xfrm>
            <a:off x="7982356" y="4364339"/>
            <a:ext cx="3681571" cy="1310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464646"/>
                </a:solidFill>
                <a:latin typeface="Karla"/>
                <a:ea typeface="Karla"/>
                <a:cs typeface="Karla"/>
                <a:sym typeface="Karla"/>
              </a:defRPr>
            </a:lvl1pPr>
          </a:lstStyle>
          <a:p>
            <a:pPr/>
            <a:r>
              <a:t>i.e. the line connecting two points on the curve of the function is not below the function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Title 1"/>
          <p:cNvSpPr txBox="1"/>
          <p:nvPr>
            <p:ph type="title"/>
          </p:nvPr>
        </p:nvSpPr>
        <p:spPr>
          <a:xfrm>
            <a:off x="349291" y="216530"/>
            <a:ext cx="11493418" cy="767278"/>
          </a:xfrm>
          <a:prstGeom prst="rect">
            <a:avLst/>
          </a:prstGeom>
        </p:spPr>
        <p:txBody>
          <a:bodyPr/>
          <a:lstStyle/>
          <a:p>
            <a:pPr/>
            <a:r>
              <a:t>Is This a Convex Function?</a:t>
            </a:r>
          </a:p>
        </p:txBody>
      </p:sp>
      <p:sp>
        <p:nvSpPr>
          <p:cNvPr id="212" name="Slide Number Placeholder 3"/>
          <p:cNvSpPr txBox="1"/>
          <p:nvPr>
            <p:ph type="sldNum" sz="quarter" idx="2"/>
          </p:nvPr>
        </p:nvSpPr>
        <p:spPr>
          <a:xfrm>
            <a:off x="11807458" y="6459230"/>
            <a:ext cx="181342"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3" name="Picture 7" descr="Picture 7"/>
          <p:cNvPicPr>
            <a:picLocks noChangeAspect="1"/>
          </p:cNvPicPr>
          <p:nvPr/>
        </p:nvPicPr>
        <p:blipFill>
          <a:blip r:embed="rId2">
            <a:extLst/>
          </a:blip>
          <a:stretch>
            <a:fillRect/>
          </a:stretch>
        </p:blipFill>
        <p:spPr>
          <a:xfrm>
            <a:off x="3169914" y="861572"/>
            <a:ext cx="5852172" cy="4389130"/>
          </a:xfrm>
          <a:prstGeom prst="rect">
            <a:avLst/>
          </a:prstGeom>
          <a:ln w="12700">
            <a:miter lim="400000"/>
          </a:ln>
        </p:spPr>
      </p:pic>
      <p:sp>
        <p:nvSpPr>
          <p:cNvPr id="214" name="Rectangle 8"/>
          <p:cNvSpPr txBox="1"/>
          <p:nvPr/>
        </p:nvSpPr>
        <p:spPr>
          <a:xfrm>
            <a:off x="5301234" y="5254700"/>
            <a:ext cx="1820923" cy="2024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lvl1pPr>
          </a:lstStyle>
          <a:p>
            <a:pPr/>
            <a:r>
              <a:t>https://pytorch.org/docs/stable/nn.html</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1_GEC_template">
  <a:themeElements>
    <a:clrScheme name="1_GEC_template">
      <a:dk1>
        <a:srgbClr val="000000"/>
      </a:dk1>
      <a:lt1>
        <a:srgbClr val="F9F9F9"/>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1_GEC_template">
      <a:majorFont>
        <a:latin typeface="Arial"/>
        <a:ea typeface="Arial"/>
        <a:cs typeface="Arial"/>
      </a:majorFont>
      <a:minorFont>
        <a:latin typeface="Helvetica"/>
        <a:ea typeface="Helvetica"/>
        <a:cs typeface="Helvetica"/>
      </a:minorFont>
    </a:fontScheme>
    <a:fmtScheme name="1_GEC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1_GEC_template">
  <a:themeElements>
    <a:clrScheme name="1_GEC_templat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1_GEC_template">
      <a:majorFont>
        <a:latin typeface="Arial"/>
        <a:ea typeface="Arial"/>
        <a:cs typeface="Arial"/>
      </a:majorFont>
      <a:minorFont>
        <a:latin typeface="Helvetica"/>
        <a:ea typeface="Helvetica"/>
        <a:cs typeface="Helvetica"/>
      </a:minorFont>
    </a:fontScheme>
    <a:fmtScheme name="1_GEC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